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v4ww9tXtLW/pLlFKcjCj2SaWR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5" name="Google Shape;18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1" name="Google Shape;21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5987425" y="3778247"/>
            <a:ext cx="673100" cy="209550"/>
          </a:xfrm>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a:xfrm>
            <a:off x="2019298" y="3778247"/>
            <a:ext cx="3910976" cy="209550"/>
          </a:xfrm>
        </p:spPr>
        <p:txBody>
          <a:bodyPr/>
          <a:lstStyle/>
          <a:p>
            <a:endParaRPr lang="en-US" dirty="0"/>
          </a:p>
        </p:txBody>
      </p:sp>
      <p:sp>
        <p:nvSpPr>
          <p:cNvPr id="6" name="Slide Number Placeholder 5"/>
          <p:cNvSpPr>
            <a:spLocks noGrp="1"/>
          </p:cNvSpPr>
          <p:nvPr>
            <p:ph type="sldNum" sz="quarter" idx="12"/>
          </p:nvPr>
        </p:nvSpPr>
        <p:spPr>
          <a:xfrm>
            <a:off x="6717676" y="3778247"/>
            <a:ext cx="413375" cy="209550"/>
          </a:xfrm>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51620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5597295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42381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61915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89798191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6576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04948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4396125"/>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298298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82DE543-311A-4DA7-B439-47A74C7704CA}" type="datetimeFigureOut">
              <a:rPr lang="tr-TR" smtClean="0"/>
              <a:pPr/>
              <a:t>4.10.2020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EFDEDED-0241-428E-ACB6-A53BBFCBCD5B}" type="slidenum">
              <a:rPr lang="tr-TR" smtClean="0"/>
              <a:pPr/>
              <a:t>‹#›</a:t>
            </a:fld>
            <a:endParaRPr lang="tr-TR"/>
          </a:p>
        </p:txBody>
      </p:sp>
    </p:spTree>
    <p:extLst>
      <p:ext uri="{BB962C8B-B14F-4D97-AF65-F5344CB8AC3E}">
        <p14:creationId xmlns:p14="http://schemas.microsoft.com/office/powerpoint/2010/main" val="34716626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48197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42210311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849557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187922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365515488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744339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dirty="0"/>
              <a:pPr/>
              <a:t>10/4/2020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119671500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10/4/2020</a:t>
            </a:fld>
            <a:endParaRPr lang="en-US" dirty="0"/>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tr" smtClean="0"/>
              <a:t>‹#›</a:t>
            </a:fld>
            <a:endParaRPr lang="tr"/>
          </a:p>
        </p:txBody>
      </p:sp>
    </p:spTree>
    <p:extLst>
      <p:ext uri="{BB962C8B-B14F-4D97-AF65-F5344CB8AC3E}">
        <p14:creationId xmlns:p14="http://schemas.microsoft.com/office/powerpoint/2010/main" val="89130416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 descr="03110826_1.Donem-Materyalleri-_Sayfa_024"/>
          <p:cNvPicPr preferRelativeResize="0"/>
          <p:nvPr/>
        </p:nvPicPr>
        <p:blipFill rotWithShape="1">
          <a:blip r:embed="rId3">
            <a:alphaModFix/>
          </a:blip>
          <a:srcRect/>
          <a:stretch/>
        </p:blipFill>
        <p:spPr>
          <a:xfrm>
            <a:off x="0" y="0"/>
            <a:ext cx="9143999"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10"/>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64" name="Google Shape;164;p10"/>
          <p:cNvSpPr txBox="1"/>
          <p:nvPr/>
        </p:nvSpPr>
        <p:spPr>
          <a:xfrm>
            <a:off x="207450" y="3894550"/>
            <a:ext cx="8729100" cy="1195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Ses ve video gibi içeriklerin bilgisayarda gösterilmesi ve düzenlenebilmesi için ses ve video kartı gibi diğer iç donanımlara da ihtiyaç vardır.</a:t>
            </a:r>
            <a:endParaRPr sz="2400" b="0" i="0" u="none" strike="noStrike" cap="none">
              <a:solidFill>
                <a:srgbClr val="000000"/>
              </a:solidFill>
              <a:latin typeface="Comic Sans MS"/>
              <a:ea typeface="Comic Sans MS"/>
              <a:cs typeface="Comic Sans MS"/>
              <a:sym typeface="Comic Sans MS"/>
            </a:endParaRPr>
          </a:p>
        </p:txBody>
      </p:sp>
      <p:sp>
        <p:nvSpPr>
          <p:cNvPr id="165" name="Google Shape;165;p10"/>
          <p:cNvSpPr txBox="1"/>
          <p:nvPr/>
        </p:nvSpPr>
        <p:spPr>
          <a:xfrm>
            <a:off x="886350" y="27725"/>
            <a:ext cx="74265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SES ve VİDEO KARTI</a:t>
            </a:r>
            <a:endParaRPr sz="4000" b="1" i="0" u="none" strike="noStrike" cap="none">
              <a:solidFill>
                <a:srgbClr val="000000"/>
              </a:solidFill>
              <a:latin typeface="Comic Sans MS"/>
              <a:ea typeface="Comic Sans MS"/>
              <a:cs typeface="Comic Sans MS"/>
              <a:sym typeface="Comic Sans MS"/>
            </a:endParaRPr>
          </a:p>
        </p:txBody>
      </p:sp>
      <p:pic>
        <p:nvPicPr>
          <p:cNvPr id="166" name="Google Shape;166;p10"/>
          <p:cNvPicPr preferRelativeResize="0"/>
          <p:nvPr/>
        </p:nvPicPr>
        <p:blipFill rotWithShape="1">
          <a:blip r:embed="rId4">
            <a:alphaModFix/>
          </a:blip>
          <a:srcRect/>
          <a:stretch/>
        </p:blipFill>
        <p:spPr>
          <a:xfrm>
            <a:off x="2590287" y="832625"/>
            <a:ext cx="3963425" cy="30619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1"/>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72" name="Google Shape;172;p11"/>
          <p:cNvSpPr txBox="1"/>
          <p:nvPr/>
        </p:nvSpPr>
        <p:spPr>
          <a:xfrm>
            <a:off x="207450" y="4136275"/>
            <a:ext cx="8729100" cy="926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Bilgisayarda yapılan tüm işlemlerin bir dış donanım elemanı olan ekran üzerinden takip ediliz.</a:t>
            </a:r>
            <a:endParaRPr sz="2400" b="0" i="0" u="none" strike="noStrike" cap="none">
              <a:solidFill>
                <a:srgbClr val="000000"/>
              </a:solidFill>
              <a:latin typeface="Comic Sans MS"/>
              <a:ea typeface="Comic Sans MS"/>
              <a:cs typeface="Comic Sans MS"/>
              <a:sym typeface="Comic Sans MS"/>
            </a:endParaRPr>
          </a:p>
        </p:txBody>
      </p:sp>
      <p:sp>
        <p:nvSpPr>
          <p:cNvPr id="173" name="Google Shape;173;p11"/>
          <p:cNvSpPr txBox="1"/>
          <p:nvPr/>
        </p:nvSpPr>
        <p:spPr>
          <a:xfrm>
            <a:off x="2244625"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EKRAN</a:t>
            </a:r>
            <a:endParaRPr sz="4000" b="1" i="0" u="none" strike="noStrike" cap="none">
              <a:solidFill>
                <a:srgbClr val="000000"/>
              </a:solidFill>
              <a:latin typeface="Comic Sans MS"/>
              <a:ea typeface="Comic Sans MS"/>
              <a:cs typeface="Comic Sans MS"/>
              <a:sym typeface="Comic Sans MS"/>
            </a:endParaRPr>
          </a:p>
        </p:txBody>
      </p:sp>
      <p:pic>
        <p:nvPicPr>
          <p:cNvPr id="174" name="Google Shape;174;p11"/>
          <p:cNvPicPr preferRelativeResize="0"/>
          <p:nvPr/>
        </p:nvPicPr>
        <p:blipFill rotWithShape="1">
          <a:blip r:embed="rId4">
            <a:alphaModFix/>
          </a:blip>
          <a:srcRect/>
          <a:stretch/>
        </p:blipFill>
        <p:spPr>
          <a:xfrm>
            <a:off x="2135300" y="690951"/>
            <a:ext cx="4349051" cy="3356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80" name="Google Shape;180;p12"/>
          <p:cNvSpPr txBox="1"/>
          <p:nvPr/>
        </p:nvSpPr>
        <p:spPr>
          <a:xfrm>
            <a:off x="207450" y="3800525"/>
            <a:ext cx="8729100" cy="12624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Üzerindeki tuşlar yardımıyla bilgisayara metin türünden veri</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girişinin yapılmasını ya da tuş komutlarının uygulanmasını sağlayan dış donanım parçasıdır.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181" name="Google Shape;181;p12"/>
          <p:cNvSpPr txBox="1"/>
          <p:nvPr/>
        </p:nvSpPr>
        <p:spPr>
          <a:xfrm>
            <a:off x="2096875"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KLAVYE</a:t>
            </a:r>
            <a:endParaRPr sz="4000" b="1" i="0" u="none" strike="noStrike" cap="none">
              <a:solidFill>
                <a:srgbClr val="000000"/>
              </a:solidFill>
              <a:latin typeface="Comic Sans MS"/>
              <a:ea typeface="Comic Sans MS"/>
              <a:cs typeface="Comic Sans MS"/>
              <a:sym typeface="Comic Sans MS"/>
            </a:endParaRPr>
          </a:p>
        </p:txBody>
      </p:sp>
      <p:pic>
        <p:nvPicPr>
          <p:cNvPr id="182" name="Google Shape;182;p12"/>
          <p:cNvPicPr preferRelativeResize="0"/>
          <p:nvPr/>
        </p:nvPicPr>
        <p:blipFill rotWithShape="1">
          <a:blip r:embed="rId4">
            <a:alphaModFix/>
          </a:blip>
          <a:srcRect/>
          <a:stretch/>
        </p:blipFill>
        <p:spPr>
          <a:xfrm>
            <a:off x="1053450" y="961249"/>
            <a:ext cx="6530150" cy="2524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88" name="Google Shape;188;p13"/>
          <p:cNvSpPr txBox="1"/>
          <p:nvPr/>
        </p:nvSpPr>
        <p:spPr>
          <a:xfrm>
            <a:off x="207450" y="3867675"/>
            <a:ext cx="8729100" cy="1189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 ekranındaki işaretçinin konumunu değiştirerek, üzerindeki tuşlar yardımıyla istenilen ekran bölümünün kontrolünü sağlayan küçük dış donanım parçasıdır.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189" name="Google Shape;189;p13"/>
          <p:cNvSpPr txBox="1"/>
          <p:nvPr/>
        </p:nvSpPr>
        <p:spPr>
          <a:xfrm>
            <a:off x="2553475" y="121675"/>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FARE</a:t>
            </a:r>
            <a:endParaRPr sz="4000" b="1" i="0" u="none" strike="noStrike" cap="none">
              <a:solidFill>
                <a:srgbClr val="000000"/>
              </a:solidFill>
              <a:latin typeface="Comic Sans MS"/>
              <a:ea typeface="Comic Sans MS"/>
              <a:cs typeface="Comic Sans MS"/>
              <a:sym typeface="Comic Sans MS"/>
            </a:endParaRPr>
          </a:p>
        </p:txBody>
      </p:sp>
      <p:pic>
        <p:nvPicPr>
          <p:cNvPr id="190" name="Google Shape;190;p13"/>
          <p:cNvPicPr preferRelativeResize="0"/>
          <p:nvPr/>
        </p:nvPicPr>
        <p:blipFill rotWithShape="1">
          <a:blip r:embed="rId4">
            <a:alphaModFix/>
          </a:blip>
          <a:srcRect/>
          <a:stretch/>
        </p:blipFill>
        <p:spPr>
          <a:xfrm rot="-4914856">
            <a:off x="2470681" y="261577"/>
            <a:ext cx="3018160" cy="38767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96" name="Google Shape;196;p14"/>
          <p:cNvSpPr txBox="1"/>
          <p:nvPr/>
        </p:nvSpPr>
        <p:spPr>
          <a:xfrm>
            <a:off x="207450" y="4136300"/>
            <a:ext cx="8729100" cy="899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Bilgisayarda hazırlanan dokümanların kâğıt üzerinde çıktısının alınabilmesini sağlayan dış donanım birimidir.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197" name="Google Shape;197;p14"/>
          <p:cNvSpPr txBox="1"/>
          <p:nvPr/>
        </p:nvSpPr>
        <p:spPr>
          <a:xfrm>
            <a:off x="2350350"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YAZICI</a:t>
            </a:r>
            <a:endParaRPr sz="4000" b="1" i="0" u="none" strike="noStrike" cap="none">
              <a:solidFill>
                <a:srgbClr val="000000"/>
              </a:solidFill>
              <a:latin typeface="Comic Sans MS"/>
              <a:ea typeface="Comic Sans MS"/>
              <a:cs typeface="Comic Sans MS"/>
              <a:sym typeface="Comic Sans MS"/>
            </a:endParaRPr>
          </a:p>
        </p:txBody>
      </p:sp>
      <p:pic>
        <p:nvPicPr>
          <p:cNvPr id="198" name="Google Shape;198;p14"/>
          <p:cNvPicPr preferRelativeResize="0"/>
          <p:nvPr/>
        </p:nvPicPr>
        <p:blipFill rotWithShape="1">
          <a:blip r:embed="rId4">
            <a:alphaModFix/>
          </a:blip>
          <a:srcRect/>
          <a:stretch/>
        </p:blipFill>
        <p:spPr>
          <a:xfrm>
            <a:off x="2568322" y="674150"/>
            <a:ext cx="3824128" cy="3462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15"/>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204" name="Google Shape;204;p15"/>
          <p:cNvSpPr txBox="1"/>
          <p:nvPr/>
        </p:nvSpPr>
        <p:spPr>
          <a:xfrm>
            <a:off x="154000" y="3859075"/>
            <a:ext cx="8901000" cy="1217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200" b="0" i="0" u="none" strike="noStrike" cap="none">
                <a:solidFill>
                  <a:srgbClr val="000000"/>
                </a:solidFill>
                <a:latin typeface="Comic Sans MS"/>
                <a:ea typeface="Comic Sans MS"/>
                <a:cs typeface="Comic Sans MS"/>
                <a:sym typeface="Comic Sans MS"/>
              </a:rPr>
              <a:t>Sesin bilgisayardan dışarıya aktarılabilmesi için kullanılan dış donanım </a:t>
            </a:r>
            <a:r>
              <a:rPr lang="tr" sz="2200">
                <a:latin typeface="Comic Sans MS"/>
                <a:ea typeface="Comic Sans MS"/>
                <a:cs typeface="Comic Sans MS"/>
                <a:sym typeface="Comic Sans MS"/>
              </a:rPr>
              <a:t>birimi hoparlör, dışarıdan bilgisayara aktarılması için kullanılan donanım birimi  ise mikrofon olarak adlandırılır.</a:t>
            </a:r>
            <a:endParaRPr sz="2200" b="0" i="0" u="none" strike="noStrike" cap="none">
              <a:solidFill>
                <a:srgbClr val="000000"/>
              </a:solidFill>
              <a:latin typeface="Comic Sans MS"/>
              <a:ea typeface="Comic Sans MS"/>
              <a:cs typeface="Comic Sans MS"/>
              <a:sym typeface="Comic Sans MS"/>
            </a:endParaRPr>
          </a:p>
        </p:txBody>
      </p:sp>
      <p:sp>
        <p:nvSpPr>
          <p:cNvPr id="205" name="Google Shape;205;p15"/>
          <p:cNvSpPr txBox="1"/>
          <p:nvPr/>
        </p:nvSpPr>
        <p:spPr>
          <a:xfrm>
            <a:off x="604325" y="0"/>
            <a:ext cx="77760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HOPARLÖR VE MİKROFON</a:t>
            </a:r>
            <a:endParaRPr sz="4000" b="1" i="0" u="none" strike="noStrike" cap="none">
              <a:solidFill>
                <a:srgbClr val="000000"/>
              </a:solidFill>
              <a:latin typeface="Comic Sans MS"/>
              <a:ea typeface="Comic Sans MS"/>
              <a:cs typeface="Comic Sans MS"/>
              <a:sym typeface="Comic Sans MS"/>
            </a:endParaRPr>
          </a:p>
        </p:txBody>
      </p:sp>
      <p:pic>
        <p:nvPicPr>
          <p:cNvPr id="206" name="Google Shape;206;p15"/>
          <p:cNvPicPr preferRelativeResize="0"/>
          <p:nvPr/>
        </p:nvPicPr>
        <p:blipFill rotWithShape="1">
          <a:blip r:embed="rId4">
            <a:alphaModFix/>
          </a:blip>
          <a:srcRect/>
          <a:stretch/>
        </p:blipFill>
        <p:spPr>
          <a:xfrm>
            <a:off x="5437225" y="804897"/>
            <a:ext cx="2832850" cy="2855700"/>
          </a:xfrm>
          <a:prstGeom prst="rect">
            <a:avLst/>
          </a:prstGeom>
          <a:noFill/>
          <a:ln>
            <a:noFill/>
          </a:ln>
        </p:spPr>
      </p:pic>
      <p:pic>
        <p:nvPicPr>
          <p:cNvPr id="207" name="Google Shape;207;p15"/>
          <p:cNvPicPr preferRelativeResize="0"/>
          <p:nvPr/>
        </p:nvPicPr>
        <p:blipFill rotWithShape="1">
          <a:blip r:embed="rId5">
            <a:alphaModFix/>
          </a:blip>
          <a:srcRect/>
          <a:stretch/>
        </p:blipFill>
        <p:spPr>
          <a:xfrm>
            <a:off x="3181163" y="1055234"/>
            <a:ext cx="2029375" cy="2803830"/>
          </a:xfrm>
          <a:prstGeom prst="rect">
            <a:avLst/>
          </a:prstGeom>
          <a:noFill/>
          <a:ln>
            <a:noFill/>
          </a:ln>
        </p:spPr>
      </p:pic>
      <p:pic>
        <p:nvPicPr>
          <p:cNvPr id="208" name="Google Shape;208;p15"/>
          <p:cNvPicPr preferRelativeResize="0"/>
          <p:nvPr/>
        </p:nvPicPr>
        <p:blipFill rotWithShape="1">
          <a:blip r:embed="rId5">
            <a:alphaModFix/>
          </a:blip>
          <a:srcRect/>
          <a:stretch/>
        </p:blipFill>
        <p:spPr>
          <a:xfrm flipH="1">
            <a:off x="1176350" y="804900"/>
            <a:ext cx="1778150" cy="2654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6"/>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214" name="Google Shape;214;p16"/>
          <p:cNvSpPr txBox="1"/>
          <p:nvPr/>
        </p:nvSpPr>
        <p:spPr>
          <a:xfrm>
            <a:off x="268600" y="3840850"/>
            <a:ext cx="8729100" cy="12489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 donanımının istenilen amaçlar doğrultusunda</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çalıştırılmasıyla kullanıcının bilgisayarda istediği işlemleri yapabilmesini sağlayan programlardır.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215" name="Google Shape;215;p16"/>
          <p:cNvSpPr txBox="1"/>
          <p:nvPr/>
        </p:nvSpPr>
        <p:spPr>
          <a:xfrm>
            <a:off x="2411500" y="-12"/>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YAZILIM</a:t>
            </a:r>
            <a:endParaRPr sz="4000" b="1" i="0" u="none" strike="noStrike" cap="none">
              <a:solidFill>
                <a:srgbClr val="000000"/>
              </a:solidFill>
              <a:latin typeface="Comic Sans MS"/>
              <a:ea typeface="Comic Sans MS"/>
              <a:cs typeface="Comic Sans MS"/>
              <a:sym typeface="Comic Sans MS"/>
            </a:endParaRPr>
          </a:p>
        </p:txBody>
      </p:sp>
      <p:pic>
        <p:nvPicPr>
          <p:cNvPr id="216" name="Google Shape;216;p16"/>
          <p:cNvPicPr preferRelativeResize="0"/>
          <p:nvPr/>
        </p:nvPicPr>
        <p:blipFill rotWithShape="1">
          <a:blip r:embed="rId4">
            <a:alphaModFix/>
          </a:blip>
          <a:srcRect/>
          <a:stretch/>
        </p:blipFill>
        <p:spPr>
          <a:xfrm>
            <a:off x="2481425" y="655550"/>
            <a:ext cx="4027801" cy="3109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17" descr="03110826_1.Donem-Materyalleri-_Sayfa_038"/>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18" descr="03110826_1.Donem-Materyalleri-_Sayfa_039"/>
          <p:cNvPicPr preferRelativeResize="0"/>
          <p:nvPr/>
        </p:nvPicPr>
        <p:blipFill rotWithShape="1">
          <a:blip r:embed="rId3">
            <a:alphaModFix/>
          </a:blip>
          <a:srcRect/>
          <a:stretch/>
        </p:blipFill>
        <p:spPr>
          <a:xfrm>
            <a:off x="0" y="0"/>
            <a:ext cx="9143999"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Bugün Ece’nin doğum günüdür. Akşam arkadaşları ile birlikte evde güzel bir etkinlik planlamaktadır. Bu etkinliklerden biri de hep beraber dans etmektir. Bilgisayardaki şarkıları dinleyebilmek için Ece’nin ve arkadaşlarının ihtiyacı olan donanım hangisidir?</a:t>
            </a:r>
            <a:endParaRPr lang="tr-TR" dirty="0"/>
          </a:p>
        </p:txBody>
      </p:sp>
    </p:spTree>
    <p:extLst>
      <p:ext uri="{BB962C8B-B14F-4D97-AF65-F5344CB8AC3E}">
        <p14:creationId xmlns:p14="http://schemas.microsoft.com/office/powerpoint/2010/main" val="2134153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
          <p:cNvPicPr preferRelativeResize="0"/>
          <p:nvPr/>
        </p:nvPicPr>
        <p:blipFill rotWithShape="1">
          <a:blip r:embed="rId3">
            <a:alphaModFix/>
          </a:blip>
          <a:srcRect/>
          <a:stretch/>
        </p:blipFill>
        <p:spPr>
          <a:xfrm>
            <a:off x="0" y="0"/>
            <a:ext cx="9144001" cy="5143500"/>
          </a:xfrm>
          <a:prstGeom prst="rect">
            <a:avLst/>
          </a:prstGeom>
          <a:noFill/>
          <a:ln>
            <a:noFill/>
          </a:ln>
        </p:spPr>
      </p:pic>
      <p:pic>
        <p:nvPicPr>
          <p:cNvPr id="105" name="Google Shape;105;p2"/>
          <p:cNvPicPr preferRelativeResize="0"/>
          <p:nvPr/>
        </p:nvPicPr>
        <p:blipFill rotWithShape="1">
          <a:blip r:embed="rId4">
            <a:alphaModFix/>
          </a:blip>
          <a:srcRect/>
          <a:stretch/>
        </p:blipFill>
        <p:spPr>
          <a:xfrm>
            <a:off x="1662113" y="667175"/>
            <a:ext cx="5819775" cy="2705100"/>
          </a:xfrm>
          <a:prstGeom prst="rect">
            <a:avLst/>
          </a:prstGeom>
          <a:noFill/>
          <a:ln>
            <a:noFill/>
          </a:ln>
        </p:spPr>
      </p:pic>
      <p:sp>
        <p:nvSpPr>
          <p:cNvPr id="106" name="Google Shape;106;p2"/>
          <p:cNvSpPr txBox="1"/>
          <p:nvPr/>
        </p:nvSpPr>
        <p:spPr>
          <a:xfrm>
            <a:off x="3332400" y="800"/>
            <a:ext cx="3012300" cy="5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tr" sz="3600" b="1" i="0" u="none" strike="noStrike" cap="none">
                <a:solidFill>
                  <a:srgbClr val="000000"/>
                </a:solidFill>
                <a:latin typeface="Comic Sans MS"/>
                <a:ea typeface="Comic Sans MS"/>
                <a:cs typeface="Comic Sans MS"/>
                <a:sym typeface="Comic Sans MS"/>
              </a:rPr>
              <a:t>DONANIM</a:t>
            </a:r>
            <a:endParaRPr sz="3600" b="1" i="0" u="none" strike="noStrike" cap="none">
              <a:solidFill>
                <a:srgbClr val="000000"/>
              </a:solidFill>
              <a:latin typeface="Comic Sans MS"/>
              <a:ea typeface="Comic Sans MS"/>
              <a:cs typeface="Comic Sans MS"/>
              <a:sym typeface="Comic Sans MS"/>
            </a:endParaRPr>
          </a:p>
        </p:txBody>
      </p:sp>
      <p:sp>
        <p:nvSpPr>
          <p:cNvPr id="107" name="Google Shape;107;p2"/>
          <p:cNvSpPr txBox="1"/>
          <p:nvPr/>
        </p:nvSpPr>
        <p:spPr>
          <a:xfrm>
            <a:off x="769975" y="3478750"/>
            <a:ext cx="8060100" cy="15570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tr" sz="2200" b="0" i="0" u="none" strike="noStrike" cap="none">
                <a:solidFill>
                  <a:srgbClr val="000000"/>
                </a:solidFill>
                <a:latin typeface="Comic Sans MS"/>
                <a:ea typeface="Comic Sans MS"/>
                <a:cs typeface="Comic Sans MS"/>
                <a:sym typeface="Comic Sans MS"/>
              </a:rPr>
              <a:t>Bilgisayarın elle tutulup, gözle görülebilen parçalarına Donanım dendiğini daha önce öğrenmiştik.</a:t>
            </a:r>
            <a:endParaRPr sz="2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200"/>
              <a:buFont typeface="Arial"/>
              <a:buNone/>
            </a:pPr>
            <a:r>
              <a:rPr lang="tr" sz="2200" b="0" i="0" u="none" strike="noStrike" cap="none">
                <a:solidFill>
                  <a:srgbClr val="000000"/>
                </a:solidFill>
                <a:latin typeface="Comic Sans MS"/>
                <a:ea typeface="Comic Sans MS"/>
                <a:cs typeface="Comic Sans MS"/>
                <a:sym typeface="Comic Sans MS"/>
              </a:rPr>
              <a:t>Bugün donanım birimlerini daha yakından tanıyacağız.</a:t>
            </a:r>
            <a:endParaRPr sz="2200" b="0"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Melis müzik dinlemeyi çok sevmektedir. Boş zamanlarında bilgisayarında kayıtlı olan müzikleri dinlemektedir. Ancak Melis’in üç aylık küçük bir kardeşi vardır. Melis müzik dinlerken kardeşi sesten rahatsız olup uyanmaktadır. Çünkü bilgisayar kardeşinin uyuduğu odada bulunmaktadır. Melis’in kardeşini rahatsız etmeden müzik dinleyebilmesi için hangi donanımı kullanması gerekir?</a:t>
            </a:r>
            <a:endParaRPr lang="tr-TR" dirty="0"/>
          </a:p>
        </p:txBody>
      </p:sp>
    </p:spTree>
    <p:extLst>
      <p:ext uri="{BB962C8B-B14F-4D97-AF65-F5344CB8AC3E}">
        <p14:creationId xmlns:p14="http://schemas.microsoft.com/office/powerpoint/2010/main" val="21562767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Nilay’ın abisi Erzurum'da askerlik yapmaktadır. Nilay ve ailesi ise Manisa’da yaşamaktadır. Nilay abisini çok özlediği için sık sık onunla telefonda konuşmaktadır. Ancak Nilay abisi ile internet üzerinden görüntülü olarak konuşmak istemektedir. Nilay ve abisinin internetten görüntülü konuşması için gerekli olan donanım hangisidir?</a:t>
            </a:r>
            <a:endParaRPr lang="tr-TR" dirty="0"/>
          </a:p>
        </p:txBody>
      </p:sp>
    </p:spTree>
    <p:extLst>
      <p:ext uri="{BB962C8B-B14F-4D97-AF65-F5344CB8AC3E}">
        <p14:creationId xmlns:p14="http://schemas.microsoft.com/office/powerpoint/2010/main" val="4289784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Nevzat’ın öğretmeni 23 Nisan’da okuması için Nevzat’a bir şiir bulmasını ve 23 Nisan’a kadar ezberlemesini istemiştir. Nevzat uzun araştırmalar sonucu internetten güzel bir şiir bulmuştur. Ancak bu şiiri ezberleyebilmesi için sürekli yanında taşıyıp sık sık okuması gerekmektedir. Nevzat internetten indirdiği bu şiiri kağıt üzerine çıktısını almak için hangi donanımı kullanmalıdır?</a:t>
            </a:r>
            <a:endParaRPr lang="tr-TR" dirty="0"/>
          </a:p>
        </p:txBody>
      </p:sp>
    </p:spTree>
    <p:extLst>
      <p:ext uri="{BB962C8B-B14F-4D97-AF65-F5344CB8AC3E}">
        <p14:creationId xmlns:p14="http://schemas.microsoft.com/office/powerpoint/2010/main" val="1183971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normAutofit/>
          </a:bodyPr>
          <a:lstStyle/>
          <a:p>
            <a:r>
              <a:rPr lang="tr-TR" dirty="0" smtClean="0"/>
              <a:t>Mert  </a:t>
            </a:r>
            <a:r>
              <a:rPr lang="tr-TR" dirty="0" err="1" smtClean="0"/>
              <a:t>facebook</a:t>
            </a:r>
            <a:r>
              <a:rPr lang="tr-TR" dirty="0" smtClean="0"/>
              <a:t> kullanan bir lise öğrencisidir. Ara sıra </a:t>
            </a:r>
            <a:r>
              <a:rPr lang="tr-TR" dirty="0" err="1" smtClean="0"/>
              <a:t>facebook’a</a:t>
            </a:r>
            <a:r>
              <a:rPr lang="tr-TR" dirty="0" smtClean="0"/>
              <a:t> fotoğraf yükleyip arkadaşları ile paylaşmaktadır. Mert evde fotoğraf albümünü karıştırırken 8 yıl önce ilkokulda sınıfça çektirdikleri bir fotoğraf bulmuştur ve bu fotoğrafı </a:t>
            </a:r>
            <a:r>
              <a:rPr lang="tr-TR" dirty="0" err="1" smtClean="0"/>
              <a:t>facebookda</a:t>
            </a:r>
            <a:r>
              <a:rPr lang="tr-TR" dirty="0" smtClean="0"/>
              <a:t> paylaşmak istemektedir. Mert’in kağıt üzerindeki bu fotoğrafı bilgisayarına aktarabilmesi için hangi donanıma ihtiyacı vardır.</a:t>
            </a:r>
            <a:endParaRPr lang="tr-TR" dirty="0"/>
          </a:p>
        </p:txBody>
      </p:sp>
    </p:spTree>
    <p:extLst>
      <p:ext uri="{BB962C8B-B14F-4D97-AF65-F5344CB8AC3E}">
        <p14:creationId xmlns:p14="http://schemas.microsoft.com/office/powerpoint/2010/main" val="3839062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Filiz’in görsel sanatlar öğretmeni sınıfa suluboya çalışması yaptıracaktır. Bunun için internetten örnek suluboya resimleri bulup sınıfın bilgisayarına yüklemiştir. Ancak bilgisayar ekranı çok küçük olduğu için bütün sınıf rahatça örnek resimleri görememektedir. Filiz ve arkadaşlarının resimleri büyük olarak rahatça görmelerini sağlamak için öğretmeni hangi donanımı kullanmalıdır?</a:t>
            </a:r>
            <a:endParaRPr lang="tr-TR" dirty="0"/>
          </a:p>
        </p:txBody>
      </p:sp>
    </p:spTree>
    <p:extLst>
      <p:ext uri="{BB962C8B-B14F-4D97-AF65-F5344CB8AC3E}">
        <p14:creationId xmlns:p14="http://schemas.microsoft.com/office/powerpoint/2010/main" val="3811820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DONANIMLARI BULALIM</a:t>
            </a:r>
            <a:endParaRPr lang="tr-TR" dirty="0"/>
          </a:p>
        </p:txBody>
      </p:sp>
      <p:sp>
        <p:nvSpPr>
          <p:cNvPr id="3" name="2 İçerik Yer Tutucusu"/>
          <p:cNvSpPr>
            <a:spLocks noGrp="1"/>
          </p:cNvSpPr>
          <p:nvPr>
            <p:ph idx="1"/>
          </p:nvPr>
        </p:nvSpPr>
        <p:spPr/>
        <p:txBody>
          <a:bodyPr/>
          <a:lstStyle/>
          <a:p>
            <a:r>
              <a:rPr lang="tr-TR" dirty="0" smtClean="0"/>
              <a:t>Sema arkadaşının bilgisayarında güzel bir oyun oynamıştır ve bu oyunu çok sevmiştir. Oynadığı oyun kendi bilgisayarında kayıtlı olmadığı için evde oynayamayacaktır. Sema’nın arkadaşında gördüğü bu oyunu kendi bilgisayarına taşıyabilmesi için hangi donanımı kullanması gerekir?</a:t>
            </a:r>
            <a:endParaRPr lang="tr-TR" dirty="0"/>
          </a:p>
        </p:txBody>
      </p:sp>
    </p:spTree>
    <p:extLst>
      <p:ext uri="{BB962C8B-B14F-4D97-AF65-F5344CB8AC3E}">
        <p14:creationId xmlns:p14="http://schemas.microsoft.com/office/powerpoint/2010/main" val="3175010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descr="03110826_1.Donem-Materyalleri-_Sayfa_025"/>
          <p:cNvPicPr preferRelativeResize="0"/>
          <p:nvPr/>
        </p:nvPicPr>
        <p:blipFill rotWithShape="1">
          <a:blip r:embed="rId3">
            <a:alphaModFix/>
          </a:blip>
          <a:srcRect/>
          <a:stretch/>
        </p:blipFill>
        <p:spPr>
          <a:xfrm>
            <a:off x="0" y="0"/>
            <a:ext cx="9143999"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18" name="Google Shape;118;p4"/>
          <p:cNvSpPr txBox="1"/>
          <p:nvPr/>
        </p:nvSpPr>
        <p:spPr>
          <a:xfrm>
            <a:off x="431200" y="275625"/>
            <a:ext cx="8577600" cy="4676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Donanım birimlerini iki grup içinde inceleyeceğiz.</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1" i="0" u="none" strike="noStrike" cap="none">
                <a:solidFill>
                  <a:srgbClr val="000000"/>
                </a:solidFill>
                <a:latin typeface="Comic Sans MS"/>
                <a:ea typeface="Comic Sans MS"/>
                <a:cs typeface="Comic Sans MS"/>
                <a:sym typeface="Comic Sans MS"/>
              </a:rPr>
              <a:t>Dahili - İç Donanım Birimleri: </a:t>
            </a:r>
            <a:r>
              <a:rPr lang="tr" sz="2400" b="0" i="0" u="none" strike="noStrike" cap="none">
                <a:solidFill>
                  <a:srgbClr val="000000"/>
                </a:solidFill>
                <a:latin typeface="Comic Sans MS"/>
                <a:ea typeface="Comic Sans MS"/>
                <a:cs typeface="Comic Sans MS"/>
                <a:sym typeface="Comic Sans MS"/>
              </a:rPr>
              <a:t>Bir bilgisayarın içerisinde yer alan ve anakarta doğrudan ya da kabloyla bağlı olan donanım birimlerine iç donanım birimleri adı verilir.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1" i="0" u="none" strike="noStrike" cap="none">
                <a:solidFill>
                  <a:srgbClr val="000000"/>
                </a:solidFill>
                <a:latin typeface="Comic Sans MS"/>
                <a:ea typeface="Comic Sans MS"/>
                <a:cs typeface="Comic Sans MS"/>
                <a:sym typeface="Comic Sans MS"/>
              </a:rPr>
              <a:t>Harici - Dış Donanım Birimleri: </a:t>
            </a:r>
            <a:r>
              <a:rPr lang="tr" sz="2400" b="0" i="0" u="none" strike="noStrike" cap="none">
                <a:solidFill>
                  <a:srgbClr val="000000"/>
                </a:solidFill>
                <a:latin typeface="Comic Sans MS"/>
                <a:ea typeface="Comic Sans MS"/>
                <a:cs typeface="Comic Sans MS"/>
                <a:sym typeface="Comic Sans MS"/>
              </a:rPr>
              <a:t>Bilgisayara kablolu ya da kablosuz olarak dışarıdan bağlı olan giriş/çıkış ve depolama araçlarının tamamına dış donanım birimleri denir.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Şimdi sırayla bu donanımları inceleyelim.</a:t>
            </a:r>
            <a:endParaRPr sz="24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24" name="Google Shape;124;p5"/>
          <p:cNvSpPr txBox="1"/>
          <p:nvPr/>
        </p:nvSpPr>
        <p:spPr>
          <a:xfrm>
            <a:off x="207450" y="4149700"/>
            <a:ext cx="8729100" cy="9075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Bilgisayar gibi elektrikle çalışan araçlara güç sağlayan iç</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donanım parçasıdır.</a:t>
            </a:r>
            <a:endParaRPr sz="2400" b="0" i="0" u="none" strike="noStrike" cap="none">
              <a:solidFill>
                <a:srgbClr val="000000"/>
              </a:solidFill>
              <a:latin typeface="Comic Sans MS"/>
              <a:ea typeface="Comic Sans MS"/>
              <a:cs typeface="Comic Sans MS"/>
              <a:sym typeface="Comic Sans MS"/>
            </a:endParaRPr>
          </a:p>
        </p:txBody>
      </p:sp>
      <p:pic>
        <p:nvPicPr>
          <p:cNvPr id="125" name="Google Shape;125;p5"/>
          <p:cNvPicPr preferRelativeResize="0"/>
          <p:nvPr/>
        </p:nvPicPr>
        <p:blipFill rotWithShape="1">
          <a:blip r:embed="rId4">
            <a:alphaModFix/>
          </a:blip>
          <a:srcRect/>
          <a:stretch/>
        </p:blipFill>
        <p:spPr>
          <a:xfrm>
            <a:off x="2502974" y="1080950"/>
            <a:ext cx="4157824" cy="2981576"/>
          </a:xfrm>
          <a:prstGeom prst="rect">
            <a:avLst/>
          </a:prstGeom>
          <a:noFill/>
          <a:ln>
            <a:noFill/>
          </a:ln>
        </p:spPr>
      </p:pic>
      <p:sp>
        <p:nvSpPr>
          <p:cNvPr id="126" name="Google Shape;126;p5"/>
          <p:cNvSpPr txBox="1"/>
          <p:nvPr/>
        </p:nvSpPr>
        <p:spPr>
          <a:xfrm>
            <a:off x="2512638" y="67175"/>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GÜÇ KAYNAĞI</a:t>
            </a:r>
            <a:endParaRPr sz="4000" b="1" i="0" u="none" strike="noStrike" cap="none">
              <a:solidFill>
                <a:srgbClr val="00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6"/>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32" name="Google Shape;132;p6"/>
          <p:cNvSpPr txBox="1"/>
          <p:nvPr/>
        </p:nvSpPr>
        <p:spPr>
          <a:xfrm>
            <a:off x="207450" y="4015425"/>
            <a:ext cx="8729100" cy="974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Bilgisayara girilen programlama komutlarını yorumlamak ve</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uygulamak için gerekli olan temel iç donanım parçasıdır.</a:t>
            </a:r>
            <a:endParaRPr sz="2400" b="0" i="0" u="none" strike="noStrike" cap="none">
              <a:solidFill>
                <a:srgbClr val="000000"/>
              </a:solidFill>
              <a:latin typeface="Comic Sans MS"/>
              <a:ea typeface="Comic Sans MS"/>
              <a:cs typeface="Comic Sans MS"/>
              <a:sym typeface="Comic Sans MS"/>
            </a:endParaRPr>
          </a:p>
        </p:txBody>
      </p:sp>
      <p:sp>
        <p:nvSpPr>
          <p:cNvPr id="133" name="Google Shape;133;p6"/>
          <p:cNvSpPr txBox="1"/>
          <p:nvPr/>
        </p:nvSpPr>
        <p:spPr>
          <a:xfrm>
            <a:off x="2434313" y="121675"/>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İŞLEMCİ</a:t>
            </a:r>
            <a:endParaRPr sz="4000" b="1" i="0" u="none" strike="noStrike" cap="none">
              <a:solidFill>
                <a:srgbClr val="000000"/>
              </a:solidFill>
              <a:latin typeface="Comic Sans MS"/>
              <a:ea typeface="Comic Sans MS"/>
              <a:cs typeface="Comic Sans MS"/>
              <a:sym typeface="Comic Sans MS"/>
            </a:endParaRPr>
          </a:p>
        </p:txBody>
      </p:sp>
      <p:pic>
        <p:nvPicPr>
          <p:cNvPr id="134" name="Google Shape;134;p6"/>
          <p:cNvPicPr preferRelativeResize="0"/>
          <p:nvPr/>
        </p:nvPicPr>
        <p:blipFill rotWithShape="1">
          <a:blip r:embed="rId4">
            <a:alphaModFix/>
          </a:blip>
          <a:srcRect/>
          <a:stretch/>
        </p:blipFill>
        <p:spPr>
          <a:xfrm>
            <a:off x="2666549" y="671850"/>
            <a:ext cx="3978825" cy="33435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7"/>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40" name="Google Shape;140;p7"/>
          <p:cNvSpPr txBox="1"/>
          <p:nvPr/>
        </p:nvSpPr>
        <p:spPr>
          <a:xfrm>
            <a:off x="282025" y="4096000"/>
            <a:ext cx="8729100" cy="9402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Bilgisayarda, verilerin kalıcı olarak depolanmasını ve istenildiğinde silinebilmesini sağlayan iç donanım parçasıdır.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141" name="Google Shape;141;p7"/>
          <p:cNvSpPr txBox="1"/>
          <p:nvPr/>
        </p:nvSpPr>
        <p:spPr>
          <a:xfrm>
            <a:off x="2350363"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SABİT DİSK</a:t>
            </a:r>
            <a:endParaRPr sz="4000" b="1" i="0" u="none" strike="noStrike" cap="none">
              <a:solidFill>
                <a:srgbClr val="000000"/>
              </a:solidFill>
              <a:latin typeface="Comic Sans MS"/>
              <a:ea typeface="Comic Sans MS"/>
              <a:cs typeface="Comic Sans MS"/>
              <a:sym typeface="Comic Sans MS"/>
            </a:endParaRPr>
          </a:p>
        </p:txBody>
      </p:sp>
      <p:pic>
        <p:nvPicPr>
          <p:cNvPr id="142" name="Google Shape;142;p7"/>
          <p:cNvPicPr preferRelativeResize="0"/>
          <p:nvPr/>
        </p:nvPicPr>
        <p:blipFill rotWithShape="1">
          <a:blip r:embed="rId4">
            <a:alphaModFix/>
          </a:blip>
          <a:srcRect/>
          <a:stretch/>
        </p:blipFill>
        <p:spPr>
          <a:xfrm>
            <a:off x="2699964" y="814475"/>
            <a:ext cx="3744074" cy="3075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8"/>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48" name="Google Shape;148;p8"/>
          <p:cNvSpPr txBox="1"/>
          <p:nvPr/>
        </p:nvSpPr>
        <p:spPr>
          <a:xfrm>
            <a:off x="268600" y="3370800"/>
            <a:ext cx="8729100" cy="16788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Kullanıcının bilgisayar üzerinde çalışması sırasında yaptığı</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işlemlere ait verilerin geçici olarak tutulduğu iç donanım parçasıdır. Bilgisayar kapatıldığında ram içerisindeki tüm veriler silinmektedir.</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omic Sans MS"/>
              <a:ea typeface="Comic Sans MS"/>
              <a:cs typeface="Comic Sans MS"/>
              <a:sym typeface="Comic Sans MS"/>
            </a:endParaRPr>
          </a:p>
        </p:txBody>
      </p:sp>
      <p:sp>
        <p:nvSpPr>
          <p:cNvPr id="149" name="Google Shape;149;p8"/>
          <p:cNvSpPr txBox="1"/>
          <p:nvPr/>
        </p:nvSpPr>
        <p:spPr>
          <a:xfrm>
            <a:off x="2411500"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RAM BELLEK</a:t>
            </a:r>
            <a:endParaRPr sz="4000" b="1" i="0" u="none" strike="noStrike" cap="none">
              <a:solidFill>
                <a:srgbClr val="000000"/>
              </a:solidFill>
              <a:latin typeface="Comic Sans MS"/>
              <a:ea typeface="Comic Sans MS"/>
              <a:cs typeface="Comic Sans MS"/>
              <a:sym typeface="Comic Sans MS"/>
            </a:endParaRPr>
          </a:p>
        </p:txBody>
      </p:sp>
      <p:pic>
        <p:nvPicPr>
          <p:cNvPr id="150" name="Google Shape;150;p8"/>
          <p:cNvPicPr preferRelativeResize="0"/>
          <p:nvPr/>
        </p:nvPicPr>
        <p:blipFill rotWithShape="1">
          <a:blip r:embed="rId4">
            <a:alphaModFix/>
          </a:blip>
          <a:srcRect/>
          <a:stretch/>
        </p:blipFill>
        <p:spPr>
          <a:xfrm rot="-542686">
            <a:off x="1112518" y="246767"/>
            <a:ext cx="6435840" cy="38580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9"/>
          <p:cNvPicPr preferRelativeResize="0"/>
          <p:nvPr/>
        </p:nvPicPr>
        <p:blipFill rotWithShape="1">
          <a:blip r:embed="rId3">
            <a:alphaModFix/>
          </a:blip>
          <a:srcRect/>
          <a:stretch/>
        </p:blipFill>
        <p:spPr>
          <a:xfrm>
            <a:off x="0" y="0"/>
            <a:ext cx="9144001" cy="5143500"/>
          </a:xfrm>
          <a:prstGeom prst="rect">
            <a:avLst/>
          </a:prstGeom>
          <a:noFill/>
          <a:ln>
            <a:noFill/>
          </a:ln>
        </p:spPr>
      </p:pic>
      <p:sp>
        <p:nvSpPr>
          <p:cNvPr id="156" name="Google Shape;156;p9"/>
          <p:cNvSpPr txBox="1"/>
          <p:nvPr/>
        </p:nvSpPr>
        <p:spPr>
          <a:xfrm>
            <a:off x="207450" y="4149725"/>
            <a:ext cx="8729100" cy="8997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tr" sz="2400" b="0" i="0" u="none" strike="noStrike" cap="none">
                <a:solidFill>
                  <a:srgbClr val="000000"/>
                </a:solidFill>
                <a:latin typeface="Comic Sans MS"/>
                <a:ea typeface="Comic Sans MS"/>
                <a:cs typeface="Comic Sans MS"/>
                <a:sym typeface="Comic Sans MS"/>
              </a:rPr>
              <a:t>Bilgisayarın tüm donanım birimleri arasında iletişimi sağlayan</a:t>
            </a:r>
            <a:endParaRPr sz="2400" b="0" i="0" u="none" strike="noStrike" cap="none">
              <a:solidFill>
                <a:srgbClr val="000000"/>
              </a:solidFill>
              <a:latin typeface="Comic Sans MS"/>
              <a:ea typeface="Comic Sans MS"/>
              <a:cs typeface="Comic Sans MS"/>
              <a:sym typeface="Comic Sans MS"/>
            </a:endParaRPr>
          </a:p>
          <a:p>
            <a:pPr marL="0" marR="0" lvl="0" indent="0" algn="l" rtl="0">
              <a:lnSpc>
                <a:spcPct val="100000"/>
              </a:lnSpc>
              <a:spcBef>
                <a:spcPts val="0"/>
              </a:spcBef>
              <a:spcAft>
                <a:spcPts val="0"/>
              </a:spcAft>
              <a:buClr>
                <a:srgbClr val="000000"/>
              </a:buClr>
              <a:buSzPts val="2400"/>
              <a:buFont typeface="Arial"/>
              <a:buNone/>
            </a:pPr>
            <a:r>
              <a:rPr lang="tr" sz="2400" b="0" i="0" u="none" strike="noStrike" cap="none">
                <a:solidFill>
                  <a:srgbClr val="000000"/>
                </a:solidFill>
                <a:latin typeface="Comic Sans MS"/>
                <a:ea typeface="Comic Sans MS"/>
                <a:cs typeface="Comic Sans MS"/>
                <a:sym typeface="Comic Sans MS"/>
              </a:rPr>
              <a:t>temel donanım parçasıdır.</a:t>
            </a:r>
            <a:endParaRPr sz="2400" b="0" i="0" u="none" strike="noStrike" cap="none">
              <a:solidFill>
                <a:srgbClr val="000000"/>
              </a:solidFill>
              <a:latin typeface="Comic Sans MS"/>
              <a:ea typeface="Comic Sans MS"/>
              <a:cs typeface="Comic Sans MS"/>
              <a:sym typeface="Comic Sans MS"/>
            </a:endParaRPr>
          </a:p>
        </p:txBody>
      </p:sp>
      <p:sp>
        <p:nvSpPr>
          <p:cNvPr id="157" name="Google Shape;157;p9"/>
          <p:cNvSpPr txBox="1"/>
          <p:nvPr/>
        </p:nvSpPr>
        <p:spPr>
          <a:xfrm>
            <a:off x="2350350" y="0"/>
            <a:ext cx="4443300" cy="804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tr" sz="4000" b="1" i="0" u="none" strike="noStrike" cap="none">
                <a:solidFill>
                  <a:srgbClr val="000000"/>
                </a:solidFill>
                <a:latin typeface="Comic Sans MS"/>
                <a:ea typeface="Comic Sans MS"/>
                <a:cs typeface="Comic Sans MS"/>
                <a:sym typeface="Comic Sans MS"/>
              </a:rPr>
              <a:t>ANAKART</a:t>
            </a:r>
            <a:endParaRPr sz="4000" b="1" i="0" u="none" strike="noStrike" cap="none">
              <a:solidFill>
                <a:srgbClr val="000000"/>
              </a:solidFill>
              <a:latin typeface="Comic Sans MS"/>
              <a:ea typeface="Comic Sans MS"/>
              <a:cs typeface="Comic Sans MS"/>
              <a:sym typeface="Comic Sans MS"/>
            </a:endParaRPr>
          </a:p>
        </p:txBody>
      </p:sp>
      <p:pic>
        <p:nvPicPr>
          <p:cNvPr id="158" name="Google Shape;158;p9"/>
          <p:cNvPicPr preferRelativeResize="0"/>
          <p:nvPr/>
        </p:nvPicPr>
        <p:blipFill rotWithShape="1">
          <a:blip r:embed="rId4">
            <a:alphaModFix/>
          </a:blip>
          <a:srcRect/>
          <a:stretch/>
        </p:blipFill>
        <p:spPr>
          <a:xfrm>
            <a:off x="2077707" y="804901"/>
            <a:ext cx="4784694" cy="334482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0</TotalTime>
  <Words>642</Words>
  <Application>Microsoft Office PowerPoint</Application>
  <PresentationFormat>Ekran Gösterisi (16:9)</PresentationFormat>
  <Paragraphs>56</Paragraphs>
  <Slides>25</Slides>
  <Notes>18</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Comic Sans MS</vt:lpstr>
      <vt:lpstr>Garamond</vt:lpstr>
      <vt:lpstr>Organik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DONANIMLARI BULALIM</vt:lpstr>
      <vt:lpstr>DONANIMLARI BULALIM</vt:lpstr>
      <vt:lpstr>DONANIMLARI BULALIM</vt:lpstr>
      <vt:lpstr>DONANIMLARI BULALIM</vt:lpstr>
      <vt:lpstr>DONANIMLARI BULALIM</vt:lpstr>
      <vt:lpstr>DONANIMLARI BULALIM</vt:lpstr>
      <vt:lpstr>DONANIMLARI BULALIM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Fatma</dc:creator>
  <cp:lastModifiedBy>Fatma</cp:lastModifiedBy>
  <cp:revision>1</cp:revision>
  <dcterms:modified xsi:type="dcterms:W3CDTF">2020-10-04T18:18:58Z</dcterms:modified>
</cp:coreProperties>
</file>