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4" r:id="rId4"/>
    <p:sldId id="295" r:id="rId5"/>
    <p:sldId id="307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9" r:id="rId14"/>
    <p:sldId id="303" r:id="rId15"/>
    <p:sldId id="304" r:id="rId16"/>
    <p:sldId id="305" r:id="rId17"/>
    <p:sldId id="306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815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 rot="248467">
            <a:off x="167673" y="2575410"/>
            <a:ext cx="3516640" cy="2424835"/>
            <a:chOff x="-10068" y="2615721"/>
            <a:chExt cx="5488038" cy="2838132"/>
          </a:xfrm>
        </p:grpSpPr>
        <p:sp>
          <p:nvSpPr>
            <p:cNvPr id="5" name="Serbest 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" name="Serbest 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" name="Serbest 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" name="Serbest 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" name="Serbest 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" name="Serbest 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0" name="Grup 39"/>
          <p:cNvGrpSpPr/>
          <p:nvPr/>
        </p:nvGrpSpPr>
        <p:grpSpPr>
          <a:xfrm rot="18988672">
            <a:off x="51419" y="189622"/>
            <a:ext cx="387923" cy="587584"/>
            <a:chOff x="11036616" y="1071278"/>
            <a:chExt cx="1030189" cy="1170315"/>
          </a:xfrm>
        </p:grpSpPr>
        <p:sp>
          <p:nvSpPr>
            <p:cNvPr id="41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49" name="Serbest Form 500"/>
          <p:cNvSpPr>
            <a:spLocks/>
          </p:cNvSpPr>
          <p:nvPr/>
        </p:nvSpPr>
        <p:spPr bwMode="auto">
          <a:xfrm>
            <a:off x="2463243" y="4664181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50" name="Grup 49"/>
          <p:cNvGrpSpPr/>
          <p:nvPr/>
        </p:nvGrpSpPr>
        <p:grpSpPr>
          <a:xfrm>
            <a:off x="8575624" y="6542"/>
            <a:ext cx="509347" cy="712528"/>
            <a:chOff x="11231706" y="127529"/>
            <a:chExt cx="679129" cy="712528"/>
          </a:xfrm>
        </p:grpSpPr>
        <p:sp>
          <p:nvSpPr>
            <p:cNvPr id="51" name="Serbest 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59" name="Serbest 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60" name="Serbest Form 414"/>
          <p:cNvSpPr>
            <a:spLocks/>
          </p:cNvSpPr>
          <p:nvPr/>
        </p:nvSpPr>
        <p:spPr bwMode="auto">
          <a:xfrm>
            <a:off x="-17524" y="3324749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61" name="Grup 5"/>
          <p:cNvGrpSpPr>
            <a:grpSpLocks noChangeAspect="1"/>
          </p:cNvGrpSpPr>
          <p:nvPr/>
        </p:nvGrpSpPr>
        <p:grpSpPr bwMode="auto">
          <a:xfrm>
            <a:off x="-1140" y="854147"/>
            <a:ext cx="1411106" cy="2341763"/>
            <a:chOff x="3000" y="1116"/>
            <a:chExt cx="1680" cy="2091"/>
          </a:xfrm>
        </p:grpSpPr>
        <p:sp>
          <p:nvSpPr>
            <p:cNvPr id="62" name="Serbest 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1" name="Grup 33"/>
          <p:cNvGrpSpPr>
            <a:grpSpLocks noChangeAspect="1"/>
          </p:cNvGrpSpPr>
          <p:nvPr/>
        </p:nvGrpSpPr>
        <p:grpSpPr bwMode="auto">
          <a:xfrm>
            <a:off x="1286242" y="4544219"/>
            <a:ext cx="1404951" cy="2324202"/>
            <a:chOff x="3359" y="1523"/>
            <a:chExt cx="943" cy="1170"/>
          </a:xfrm>
        </p:grpSpPr>
        <p:sp>
          <p:nvSpPr>
            <p:cNvPr id="82" name="Serbest 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7" name="Grup 43"/>
          <p:cNvGrpSpPr>
            <a:grpSpLocks noChangeAspect="1"/>
          </p:cNvGrpSpPr>
          <p:nvPr/>
        </p:nvGrpSpPr>
        <p:grpSpPr bwMode="auto">
          <a:xfrm>
            <a:off x="876300" y="5011049"/>
            <a:ext cx="1122760" cy="1857375"/>
            <a:chOff x="3367" y="1523"/>
            <a:chExt cx="943" cy="1170"/>
          </a:xfrm>
        </p:grpSpPr>
        <p:sp>
          <p:nvSpPr>
            <p:cNvPr id="88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3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4" name="Grup 93"/>
          <p:cNvGrpSpPr/>
          <p:nvPr/>
        </p:nvGrpSpPr>
        <p:grpSpPr>
          <a:xfrm>
            <a:off x="-16477" y="4350236"/>
            <a:ext cx="1272587" cy="2518186"/>
            <a:chOff x="-3496" y="4350236"/>
            <a:chExt cx="1696783" cy="2518186"/>
          </a:xfrm>
        </p:grpSpPr>
        <p:sp>
          <p:nvSpPr>
            <p:cNvPr id="95" name="Serbest 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9" name="Grup 43"/>
          <p:cNvGrpSpPr>
            <a:grpSpLocks noChangeAspect="1"/>
          </p:cNvGrpSpPr>
          <p:nvPr/>
        </p:nvGrpSpPr>
        <p:grpSpPr bwMode="auto">
          <a:xfrm>
            <a:off x="2183503" y="4572473"/>
            <a:ext cx="1387874" cy="2295951"/>
            <a:chOff x="3367" y="1523"/>
            <a:chExt cx="943" cy="1170"/>
          </a:xfrm>
        </p:grpSpPr>
        <p:sp>
          <p:nvSpPr>
            <p:cNvPr id="100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06" name="Gr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115" name="Serbest Form 8"/>
          <p:cNvSpPr>
            <a:spLocks/>
          </p:cNvSpPr>
          <p:nvPr/>
        </p:nvSpPr>
        <p:spPr bwMode="auto">
          <a:xfrm>
            <a:off x="3031996" y="5351896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116" name="Serbest 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grpSp>
        <p:nvGrpSpPr>
          <p:cNvPr id="117" name="Grup 116"/>
          <p:cNvGrpSpPr/>
          <p:nvPr/>
        </p:nvGrpSpPr>
        <p:grpSpPr>
          <a:xfrm rot="198573">
            <a:off x="899456" y="2684221"/>
            <a:ext cx="1616019" cy="1686565"/>
            <a:chOff x="1175948" y="2708421"/>
            <a:chExt cx="2159248" cy="1690131"/>
          </a:xfrm>
        </p:grpSpPr>
        <p:sp>
          <p:nvSpPr>
            <p:cNvPr id="118" name="Serbest 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46" name="Grup 5"/>
          <p:cNvGrpSpPr>
            <a:grpSpLocks noChangeAspect="1"/>
          </p:cNvGrpSpPr>
          <p:nvPr/>
        </p:nvGrpSpPr>
        <p:grpSpPr bwMode="auto">
          <a:xfrm>
            <a:off x="6875517" y="4138363"/>
            <a:ext cx="2267293" cy="2719639"/>
            <a:chOff x="2887" y="1286"/>
            <a:chExt cx="1903" cy="1712"/>
          </a:xfrm>
        </p:grpSpPr>
        <p:sp>
          <p:nvSpPr>
            <p:cNvPr id="147" name="Serbest 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1" name="Gr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010967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592669"/>
            <a:ext cx="1971675" cy="55795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1" y="592669"/>
            <a:ext cx="5800725" cy="55795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1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rbest Form 92"/>
          <p:cNvSpPr>
            <a:spLocks/>
          </p:cNvSpPr>
          <p:nvPr/>
        </p:nvSpPr>
        <p:spPr bwMode="auto">
          <a:xfrm>
            <a:off x="6482634" y="3888587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7" name="Serbest 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-94" y="4572003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9" name="Gr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1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2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1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2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7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8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3" name="Grup 69"/>
          <p:cNvGrpSpPr>
            <a:grpSpLocks noChangeAspect="1"/>
          </p:cNvGrpSpPr>
          <p:nvPr/>
        </p:nvGrpSpPr>
        <p:grpSpPr bwMode="auto">
          <a:xfrm>
            <a:off x="8171260" y="1248597"/>
            <a:ext cx="941097" cy="3346122"/>
            <a:chOff x="3124" y="236"/>
            <a:chExt cx="1443" cy="3848"/>
          </a:xfrm>
        </p:grpSpPr>
        <p:sp>
          <p:nvSpPr>
            <p:cNvPr id="94" name="Serbest 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5" name="Serbest 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9" name="Serbest 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0" name="Serbest 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6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7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5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6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7" name="Serbest 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8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6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7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1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2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7" name="Grup 69"/>
          <p:cNvGrpSpPr>
            <a:grpSpLocks noChangeAspect="1"/>
          </p:cNvGrpSpPr>
          <p:nvPr/>
        </p:nvGrpSpPr>
        <p:grpSpPr bwMode="auto">
          <a:xfrm>
            <a:off x="6815591" y="2736979"/>
            <a:ext cx="679655" cy="2416549"/>
            <a:chOff x="3124" y="236"/>
            <a:chExt cx="1443" cy="3848"/>
          </a:xfrm>
        </p:grpSpPr>
        <p:sp>
          <p:nvSpPr>
            <p:cNvPr id="178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0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1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2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3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4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5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6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7" name="Serbest 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8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9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0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1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2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3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4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5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6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7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8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9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0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1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2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3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4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5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6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7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8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9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0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1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2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3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4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5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6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7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8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9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0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1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2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3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4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5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6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7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8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9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0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1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2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3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4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5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6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7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8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9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0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1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2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3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4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5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6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7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8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9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0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1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2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3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4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5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6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7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8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9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0" name="Grup 50"/>
          <p:cNvGrpSpPr>
            <a:grpSpLocks noChangeAspect="1"/>
          </p:cNvGrpSpPr>
          <p:nvPr/>
        </p:nvGrpSpPr>
        <p:grpSpPr bwMode="auto">
          <a:xfrm>
            <a:off x="7885509" y="2438403"/>
            <a:ext cx="1113762" cy="2195929"/>
            <a:chOff x="3369" y="1563"/>
            <a:chExt cx="940" cy="1390"/>
          </a:xfrm>
        </p:grpSpPr>
        <p:sp>
          <p:nvSpPr>
            <p:cNvPr id="261" name="Serbest 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2" name="Serbest 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3" name="Serbest 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4" name="Serbest 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5" name="Serbest 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6" name="Serbest 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7" name="Serbest 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8" name="Serbest 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9" name="Serbest 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0" name="Serbest Form 68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1" name="Serbest Form 69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2" name="Serbest Form 60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3" name="Serbest Form 61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Serbest Form 62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5" name="Serbest Form 63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6" name="Serbest Form 64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7" name="Serbest Form 65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Serbest Form 66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9" name="Serbest Form 67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0" name="Serbest 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1" name="Serbest 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2" name="Serbest 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3" name="Serbest 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4" name="Serbest 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Serbest 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Serbest 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7" name="Serbest 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8" name="Serbest 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89" name="Grup 5"/>
          <p:cNvGrpSpPr>
            <a:grpSpLocks noChangeAspect="1"/>
          </p:cNvGrpSpPr>
          <p:nvPr/>
        </p:nvGrpSpPr>
        <p:grpSpPr bwMode="auto">
          <a:xfrm>
            <a:off x="5991046" y="2988648"/>
            <a:ext cx="1829681" cy="3074765"/>
            <a:chOff x="2968" y="1107"/>
            <a:chExt cx="1736" cy="2188"/>
          </a:xfrm>
        </p:grpSpPr>
        <p:sp>
          <p:nvSpPr>
            <p:cNvPr id="290" name="Serbest 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2" name="Serbest 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3" name="Serbest 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4" name="Serbest 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5" name="Serbest 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6" name="Serbest 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7" name="Serbest 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8" name="Serbest 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9" name="Serbest 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0" name="Serbest 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1" name="Serbest 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2" name="Serbest 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3" name="Serbest 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4" name="Serbest 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5" name="Serbest 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6" name="Serbest 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7" name="Serbest 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8" name="Serbest 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9" name="Serbest 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310" name="Serbest Form 52"/>
          <p:cNvSpPr>
            <a:spLocks/>
          </p:cNvSpPr>
          <p:nvPr/>
        </p:nvSpPr>
        <p:spPr bwMode="auto">
          <a:xfrm>
            <a:off x="1" y="5181603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311" name="Gr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Serbest 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3" name="Serbest 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4" name="Serbest 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5" name="Serbest 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6" name="Serbest 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7" name="Serbest 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8" name="Serbest 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9" name="Serbest 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0" name="Serbest 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1" name="Serbest 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2" name="Serbest 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3" name="Serbest 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4" name="Serbest 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5" name="Serbest 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6" name="Serbest 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7" name="Serbest 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8" name="Serbest 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9" name="Serbest 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0" name="Serbest 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1" name="Serbest 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2" name="Serbest 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3" name="Serbest 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4" name="Serbest 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5" name="Serbest 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6" name="Serbest 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7" name="Serbest 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8" name="Serbest 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9" name="Serbest 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0" name="Serbest 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1" name="Serbest 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2" name="Serbest Form 68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3" name="Serbest Form 69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4" name="Serbest Form 60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5" name="Serbest Form 61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6" name="Serbest Form 62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7" name="Serbest Form 63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8" name="Grup 347"/>
          <p:cNvGrpSpPr/>
          <p:nvPr/>
        </p:nvGrpSpPr>
        <p:grpSpPr>
          <a:xfrm>
            <a:off x="-1191" y="3799404"/>
            <a:ext cx="3289808" cy="3084511"/>
            <a:chOff x="-1588" y="4419600"/>
            <a:chExt cx="3504440" cy="2464312"/>
          </a:xfrm>
        </p:grpSpPr>
        <p:grpSp>
          <p:nvGrpSpPr>
            <p:cNvPr id="349" name="Gr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Serbest 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6" name="Serbest 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7" name="Serbest 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8" name="Serbest 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9" name="Serbest 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0" name="Serbest 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1" name="Serbest 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2" name="Serbest 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3" name="Serbest 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4" name="Serbest 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5" name="Serbest 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6" name="Serbest 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7" name="Serbest 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8" name="Serbest 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9" name="Serbest 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0" name="Serbest 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1" name="Serbest 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2" name="Serbest 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3" name="Serbest 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4" name="Serbest 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5" name="Serbest 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6" name="Serbest 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7" name="Serbest 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8" name="Serbest 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9" name="Serbest 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0" name="Serbest 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1" name="Serbest 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2" name="Serbest 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3" name="Serbest 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4" name="Serbest 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5" name="Serbest 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6" name="Serbest 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7" name="Serbest 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8" name="Serbest 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9" name="Serbest 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0" name="Serbest 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1" name="Serbest 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2" name="Serbest 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3" name="Serbest 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4" name="Serbest 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5" name="Serbest 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6" name="Serbest 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7" name="Serbest 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8" name="Serbest 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9" name="Serbest 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0" name="Serbest 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1" name="Serbest 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0" name="Gr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Serbest 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7" name="Serbest 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8" name="Serbest 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9" name="Serbest 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0" name="Serbest 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1" name="Serbest 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2" name="Serbest 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3" name="Serbest 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4" name="Serbest 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1" name="Gr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Serbest 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0" name="Serbest 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1" name="Serbest 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2" name="Serbest 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3" name="Serbest 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4" name="Serbest 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5" name="Serbest 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2" name="Gr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Serbest 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4" name="Serbest 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5" name="Serbest 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6" name="Serbest 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7" name="Serbest 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8" name="Serbest 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</p:grpSp>
      <p:grpSp>
        <p:nvGrpSpPr>
          <p:cNvPr id="422" name="Grup 52"/>
          <p:cNvGrpSpPr>
            <a:grpSpLocks noChangeAspect="1"/>
          </p:cNvGrpSpPr>
          <p:nvPr/>
        </p:nvGrpSpPr>
        <p:grpSpPr bwMode="auto">
          <a:xfrm rot="19948164">
            <a:off x="276934" y="506294"/>
            <a:ext cx="669674" cy="1021771"/>
            <a:chOff x="4634" y="754"/>
            <a:chExt cx="1164" cy="1332"/>
          </a:xfrm>
        </p:grpSpPr>
        <p:sp>
          <p:nvSpPr>
            <p:cNvPr id="42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1" name="Grup 52"/>
          <p:cNvGrpSpPr>
            <a:grpSpLocks noChangeAspect="1"/>
          </p:cNvGrpSpPr>
          <p:nvPr/>
        </p:nvGrpSpPr>
        <p:grpSpPr bwMode="auto">
          <a:xfrm rot="5825446">
            <a:off x="8675798" y="452756"/>
            <a:ext cx="408172" cy="350313"/>
            <a:chOff x="4634" y="754"/>
            <a:chExt cx="1164" cy="1332"/>
          </a:xfrm>
        </p:grpSpPr>
        <p:sp>
          <p:nvSpPr>
            <p:cNvPr id="432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3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4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5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6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7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8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9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40" name="Grup 66"/>
          <p:cNvGrpSpPr>
            <a:grpSpLocks noChangeAspect="1"/>
          </p:cNvGrpSpPr>
          <p:nvPr/>
        </p:nvGrpSpPr>
        <p:grpSpPr bwMode="auto">
          <a:xfrm>
            <a:off x="17579" y="3048994"/>
            <a:ext cx="291131" cy="364678"/>
            <a:chOff x="3636" y="1964"/>
            <a:chExt cx="413" cy="388"/>
          </a:xfrm>
        </p:grpSpPr>
        <p:sp>
          <p:nvSpPr>
            <p:cNvPr id="44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6178" y="828879"/>
            <a:ext cx="4543914" cy="3507549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2" y="5652181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9" name="Serbest Form 51"/>
          <p:cNvSpPr>
            <a:spLocks/>
          </p:cNvSpPr>
          <p:nvPr/>
        </p:nvSpPr>
        <p:spPr bwMode="auto">
          <a:xfrm>
            <a:off x="-10311" y="5865038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10" name="Grup 66"/>
          <p:cNvGrpSpPr>
            <a:grpSpLocks noChangeAspect="1"/>
          </p:cNvGrpSpPr>
          <p:nvPr/>
        </p:nvGrpSpPr>
        <p:grpSpPr bwMode="auto">
          <a:xfrm>
            <a:off x="8735766" y="947579"/>
            <a:ext cx="319984" cy="400819"/>
            <a:chOff x="3636" y="1964"/>
            <a:chExt cx="413" cy="388"/>
          </a:xfrm>
        </p:grpSpPr>
        <p:sp>
          <p:nvSpPr>
            <p:cNvPr id="1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8481697" y="6212029"/>
            <a:ext cx="656603" cy="645972"/>
            <a:chOff x="7344986" y="5566058"/>
            <a:chExt cx="1750940" cy="1291943"/>
          </a:xfrm>
        </p:grpSpPr>
        <p:sp>
          <p:nvSpPr>
            <p:cNvPr id="20" name="Serbest 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" name="Grup 5"/>
          <p:cNvGrpSpPr>
            <a:grpSpLocks noChangeAspect="1"/>
          </p:cNvGrpSpPr>
          <p:nvPr/>
        </p:nvGrpSpPr>
        <p:grpSpPr bwMode="auto">
          <a:xfrm>
            <a:off x="1832" y="2873890"/>
            <a:ext cx="447921" cy="789302"/>
            <a:chOff x="2121" y="1060"/>
            <a:chExt cx="597" cy="789"/>
          </a:xfrm>
        </p:grpSpPr>
        <p:sp>
          <p:nvSpPr>
            <p:cNvPr id="27" name="Serbest 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Serbest 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" name="Gr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Serbest 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52" name="Grup 52"/>
          <p:cNvGrpSpPr>
            <a:grpSpLocks noChangeAspect="1"/>
          </p:cNvGrpSpPr>
          <p:nvPr/>
        </p:nvGrpSpPr>
        <p:grpSpPr bwMode="auto">
          <a:xfrm rot="19948164">
            <a:off x="8357437" y="105148"/>
            <a:ext cx="506303" cy="772505"/>
            <a:chOff x="4634" y="754"/>
            <a:chExt cx="1164" cy="1332"/>
          </a:xfrm>
        </p:grpSpPr>
        <p:sp>
          <p:nvSpPr>
            <p:cNvPr id="5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61" name="Grup 64"/>
          <p:cNvGrpSpPr>
            <a:grpSpLocks noChangeAspect="1"/>
          </p:cNvGrpSpPr>
          <p:nvPr/>
        </p:nvGrpSpPr>
        <p:grpSpPr bwMode="auto">
          <a:xfrm flipH="1">
            <a:off x="8086999" y="2958795"/>
            <a:ext cx="771182" cy="1140705"/>
            <a:chOff x="2052" y="995"/>
            <a:chExt cx="768" cy="852"/>
          </a:xfrm>
        </p:grpSpPr>
        <p:sp>
          <p:nvSpPr>
            <p:cNvPr id="6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1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485903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tr-TR" smtClean="0"/>
              <a:pPr/>
              <a:t>22.11.2020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141810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none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3552" userDrawn="1">
          <p15:clr>
            <a:srgbClr val="F26B43"/>
          </p15:clr>
        </p15:guide>
        <p15:guide id="5" pos="5040" userDrawn="1">
          <p15:clr>
            <a:srgbClr val="F26B43"/>
          </p15:clr>
        </p15:guide>
        <p15:guide id="6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İNTERNET VE BİLGİSAYAR AĞLARI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İnternet Nedir</a:t>
            </a:r>
          </a:p>
          <a:p>
            <a:r>
              <a:rPr lang="tr-TR" sz="1800" dirty="0" smtClean="0"/>
              <a:t>Bilgisayar Ağları</a:t>
            </a:r>
          </a:p>
          <a:p>
            <a:r>
              <a:rPr lang="tr-TR" sz="1800" dirty="0" smtClean="0"/>
              <a:t>Ağ Çeşitleri</a:t>
            </a:r>
            <a:endParaRPr lang="tr-TR" sz="1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446678" y="5190266"/>
            <a:ext cx="271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PEKİ AĞ BAĞLANTISI NASIL KURULUR?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7346782" cy="4152901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Bilgisayarlar arasında ağ bağlantısı kurmak için bazı yazılım ve donanımlara ihtiyacımız var.</a:t>
            </a:r>
            <a:endParaRPr lang="tr-TR" sz="16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293341" y="2956619"/>
            <a:ext cx="1869989" cy="45308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İŞLETİM SİSTEMİ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3912288" y="4649756"/>
            <a:ext cx="3954162" cy="45308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MODEM VEYA DAĞITICI (HUB)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1285103" y="4649756"/>
            <a:ext cx="1869989" cy="45308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KABLOLAR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4216745" y="2956619"/>
            <a:ext cx="3345247" cy="4530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AĞ KARTI (ETHERNET KARTI)</a:t>
            </a: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AĞ BAĞLANTISI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776" y="1485903"/>
            <a:ext cx="8119872" cy="1175001"/>
          </a:xfrm>
        </p:spPr>
        <p:txBody>
          <a:bodyPr>
            <a:noAutofit/>
          </a:bodyPr>
          <a:lstStyle/>
          <a:p>
            <a:r>
              <a:rPr lang="tr-TR" sz="1800" dirty="0" smtClean="0"/>
              <a:t>Ağ kablosunun bir ucu bilgisayarın </a:t>
            </a:r>
            <a:r>
              <a:rPr lang="tr-TR" sz="1800" b="1" dirty="0" smtClean="0"/>
              <a:t>ağ kartına</a:t>
            </a:r>
            <a:r>
              <a:rPr lang="tr-TR" sz="1800" dirty="0" smtClean="0"/>
              <a:t>, diğer ucu ise </a:t>
            </a:r>
            <a:r>
              <a:rPr lang="tr-TR" sz="1800" b="1" dirty="0" smtClean="0"/>
              <a:t>modem</a:t>
            </a:r>
            <a:r>
              <a:rPr lang="tr-TR" sz="1800" dirty="0" smtClean="0"/>
              <a:t> ya da </a:t>
            </a:r>
            <a:r>
              <a:rPr lang="tr-TR" sz="1800" b="1" dirty="0" smtClean="0"/>
              <a:t>dağıtıcıdaki</a:t>
            </a:r>
            <a:r>
              <a:rPr lang="tr-TR" sz="1800" dirty="0" smtClean="0"/>
              <a:t> </a:t>
            </a:r>
            <a:r>
              <a:rPr lang="tr-TR" sz="1800" b="1" dirty="0" smtClean="0"/>
              <a:t>Ethernet</a:t>
            </a:r>
            <a:r>
              <a:rPr lang="tr-TR" sz="1800" dirty="0" smtClean="0"/>
              <a:t> girişine takılır. Aynı işlem diğer bilgisayar(</a:t>
            </a:r>
            <a:r>
              <a:rPr lang="tr-TR" sz="1800" dirty="0" err="1" smtClean="0"/>
              <a:t>lar</a:t>
            </a:r>
            <a:r>
              <a:rPr lang="tr-TR" sz="1800" dirty="0" smtClean="0"/>
              <a:t>) için de gerçekleştirilir. </a:t>
            </a:r>
            <a:r>
              <a:rPr lang="tr-TR" sz="1800" b="1" dirty="0" smtClean="0"/>
              <a:t>İşletim sistemi </a:t>
            </a:r>
            <a:r>
              <a:rPr lang="tr-TR" sz="1800" dirty="0" smtClean="0"/>
              <a:t>üzerinden ağ ile ilgili gerekli </a:t>
            </a:r>
            <a:r>
              <a:rPr lang="tr-TR" sz="1800" b="1" dirty="0" smtClean="0"/>
              <a:t>ayarlar</a:t>
            </a:r>
            <a:r>
              <a:rPr lang="tr-TR" sz="1800" dirty="0" smtClean="0"/>
              <a:t> yapıldıktan sonra ağ bağlantısı tamamlanmış olur.</a:t>
            </a:r>
            <a:endParaRPr lang="tr-TR" sz="1800" dirty="0"/>
          </a:p>
        </p:txBody>
      </p:sp>
      <p:pic>
        <p:nvPicPr>
          <p:cNvPr id="3076" name="Picture 4" descr="http://sofiaglobe.com/wp-content/uploads/2012/09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0988"/>
          <a:stretch/>
        </p:blipFill>
        <p:spPr bwMode="auto">
          <a:xfrm>
            <a:off x="6147683" y="4842458"/>
            <a:ext cx="2001064" cy="1548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0" y="5031227"/>
            <a:ext cx="2041830" cy="135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Düz Ok Bağlayıcısı 23"/>
          <p:cNvCxnSpPr/>
          <p:nvPr/>
        </p:nvCxnSpPr>
        <p:spPr>
          <a:xfrm>
            <a:off x="4553712" y="3419856"/>
            <a:ext cx="2040600" cy="2121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rbest Form 27"/>
          <p:cNvSpPr/>
          <p:nvPr/>
        </p:nvSpPr>
        <p:spPr>
          <a:xfrm>
            <a:off x="2377440" y="3191256"/>
            <a:ext cx="1792909" cy="950976"/>
          </a:xfrm>
          <a:custGeom>
            <a:avLst/>
            <a:gdLst>
              <a:gd name="connsiteX0" fmla="*/ 0 w 1792909"/>
              <a:gd name="connsiteY0" fmla="*/ 950976 h 950976"/>
              <a:gd name="connsiteX1" fmla="*/ 265176 w 1792909"/>
              <a:gd name="connsiteY1" fmla="*/ 676656 h 950976"/>
              <a:gd name="connsiteX2" fmla="*/ 429768 w 1792909"/>
              <a:gd name="connsiteY2" fmla="*/ 786384 h 950976"/>
              <a:gd name="connsiteX3" fmla="*/ 210312 w 1792909"/>
              <a:gd name="connsiteY3" fmla="*/ 886968 h 950976"/>
              <a:gd name="connsiteX4" fmla="*/ 109728 w 1792909"/>
              <a:gd name="connsiteY4" fmla="*/ 740664 h 950976"/>
              <a:gd name="connsiteX5" fmla="*/ 219456 w 1792909"/>
              <a:gd name="connsiteY5" fmla="*/ 630936 h 950976"/>
              <a:gd name="connsiteX6" fmla="*/ 374904 w 1792909"/>
              <a:gd name="connsiteY6" fmla="*/ 557784 h 950976"/>
              <a:gd name="connsiteX7" fmla="*/ 512064 w 1792909"/>
              <a:gd name="connsiteY7" fmla="*/ 493776 h 950976"/>
              <a:gd name="connsiteX8" fmla="*/ 667512 w 1792909"/>
              <a:gd name="connsiteY8" fmla="*/ 411480 h 950976"/>
              <a:gd name="connsiteX9" fmla="*/ 950976 w 1792909"/>
              <a:gd name="connsiteY9" fmla="*/ 237744 h 950976"/>
              <a:gd name="connsiteX10" fmla="*/ 1143000 w 1792909"/>
              <a:gd name="connsiteY10" fmla="*/ 155448 h 950976"/>
              <a:gd name="connsiteX11" fmla="*/ 1399032 w 1792909"/>
              <a:gd name="connsiteY11" fmla="*/ 36576 h 950976"/>
              <a:gd name="connsiteX12" fmla="*/ 1645920 w 1792909"/>
              <a:gd name="connsiteY12" fmla="*/ 0 h 950976"/>
              <a:gd name="connsiteX13" fmla="*/ 1783080 w 1792909"/>
              <a:gd name="connsiteY13" fmla="*/ 36576 h 950976"/>
              <a:gd name="connsiteX14" fmla="*/ 1783080 w 1792909"/>
              <a:gd name="connsiteY14" fmla="*/ 173736 h 950976"/>
              <a:gd name="connsiteX15" fmla="*/ 1792224 w 1792909"/>
              <a:gd name="connsiteY15" fmla="*/ 15544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2909" h="950976">
                <a:moveTo>
                  <a:pt x="0" y="950976"/>
                </a:moveTo>
                <a:cubicBezTo>
                  <a:pt x="96774" y="827532"/>
                  <a:pt x="193548" y="704088"/>
                  <a:pt x="265176" y="676656"/>
                </a:cubicBezTo>
                <a:cubicBezTo>
                  <a:pt x="336804" y="649224"/>
                  <a:pt x="438912" y="751332"/>
                  <a:pt x="429768" y="786384"/>
                </a:cubicBezTo>
                <a:cubicBezTo>
                  <a:pt x="420624" y="821436"/>
                  <a:pt x="263652" y="894588"/>
                  <a:pt x="210312" y="886968"/>
                </a:cubicBezTo>
                <a:cubicBezTo>
                  <a:pt x="156972" y="879348"/>
                  <a:pt x="108204" y="783336"/>
                  <a:pt x="109728" y="740664"/>
                </a:cubicBezTo>
                <a:cubicBezTo>
                  <a:pt x="111252" y="697992"/>
                  <a:pt x="175260" y="661416"/>
                  <a:pt x="219456" y="630936"/>
                </a:cubicBezTo>
                <a:cubicBezTo>
                  <a:pt x="263652" y="600456"/>
                  <a:pt x="374904" y="557784"/>
                  <a:pt x="374904" y="557784"/>
                </a:cubicBezTo>
                <a:cubicBezTo>
                  <a:pt x="423672" y="534924"/>
                  <a:pt x="463296" y="518160"/>
                  <a:pt x="512064" y="493776"/>
                </a:cubicBezTo>
                <a:cubicBezTo>
                  <a:pt x="560832" y="469392"/>
                  <a:pt x="594360" y="454152"/>
                  <a:pt x="667512" y="411480"/>
                </a:cubicBezTo>
                <a:cubicBezTo>
                  <a:pt x="740664" y="368808"/>
                  <a:pt x="871728" y="280416"/>
                  <a:pt x="950976" y="237744"/>
                </a:cubicBezTo>
                <a:cubicBezTo>
                  <a:pt x="1030224" y="195072"/>
                  <a:pt x="1068324" y="188976"/>
                  <a:pt x="1143000" y="155448"/>
                </a:cubicBezTo>
                <a:cubicBezTo>
                  <a:pt x="1217676" y="121920"/>
                  <a:pt x="1315212" y="62484"/>
                  <a:pt x="1399032" y="36576"/>
                </a:cubicBezTo>
                <a:cubicBezTo>
                  <a:pt x="1482852" y="10668"/>
                  <a:pt x="1581912" y="0"/>
                  <a:pt x="1645920" y="0"/>
                </a:cubicBezTo>
                <a:cubicBezTo>
                  <a:pt x="1709928" y="0"/>
                  <a:pt x="1760220" y="7620"/>
                  <a:pt x="1783080" y="36576"/>
                </a:cubicBezTo>
                <a:cubicBezTo>
                  <a:pt x="1805940" y="65532"/>
                  <a:pt x="1781556" y="153924"/>
                  <a:pt x="1783080" y="173736"/>
                </a:cubicBezTo>
                <a:cubicBezTo>
                  <a:pt x="1784604" y="193548"/>
                  <a:pt x="1788414" y="174498"/>
                  <a:pt x="1792224" y="15544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erbest Form 28"/>
          <p:cNvSpPr/>
          <p:nvPr/>
        </p:nvSpPr>
        <p:spPr>
          <a:xfrm>
            <a:off x="4453128" y="3278857"/>
            <a:ext cx="1499616" cy="534191"/>
          </a:xfrm>
          <a:custGeom>
            <a:avLst/>
            <a:gdLst>
              <a:gd name="connsiteX0" fmla="*/ 1499616 w 1499616"/>
              <a:gd name="connsiteY0" fmla="*/ 534191 h 534191"/>
              <a:gd name="connsiteX1" fmla="*/ 1280160 w 1499616"/>
              <a:gd name="connsiteY1" fmla="*/ 241583 h 534191"/>
              <a:gd name="connsiteX2" fmla="*/ 1078992 w 1499616"/>
              <a:gd name="connsiteY2" fmla="*/ 177575 h 534191"/>
              <a:gd name="connsiteX3" fmla="*/ 987552 w 1499616"/>
              <a:gd name="connsiteY3" fmla="*/ 250727 h 534191"/>
              <a:gd name="connsiteX4" fmla="*/ 1042416 w 1499616"/>
              <a:gd name="connsiteY4" fmla="*/ 360455 h 534191"/>
              <a:gd name="connsiteX5" fmla="*/ 1170432 w 1499616"/>
              <a:gd name="connsiteY5" fmla="*/ 424463 h 534191"/>
              <a:gd name="connsiteX6" fmla="*/ 1271016 w 1499616"/>
              <a:gd name="connsiteY6" fmla="*/ 378743 h 534191"/>
              <a:gd name="connsiteX7" fmla="*/ 1298448 w 1499616"/>
              <a:gd name="connsiteY7" fmla="*/ 287303 h 534191"/>
              <a:gd name="connsiteX8" fmla="*/ 1261872 w 1499616"/>
              <a:gd name="connsiteY8" fmla="*/ 205007 h 534191"/>
              <a:gd name="connsiteX9" fmla="*/ 1097280 w 1499616"/>
              <a:gd name="connsiteY9" fmla="*/ 131855 h 534191"/>
              <a:gd name="connsiteX10" fmla="*/ 969264 w 1499616"/>
              <a:gd name="connsiteY10" fmla="*/ 168431 h 534191"/>
              <a:gd name="connsiteX11" fmla="*/ 932688 w 1499616"/>
              <a:gd name="connsiteY11" fmla="*/ 351311 h 534191"/>
              <a:gd name="connsiteX12" fmla="*/ 1024128 w 1499616"/>
              <a:gd name="connsiteY12" fmla="*/ 461039 h 534191"/>
              <a:gd name="connsiteX13" fmla="*/ 1179576 w 1499616"/>
              <a:gd name="connsiteY13" fmla="*/ 470183 h 534191"/>
              <a:gd name="connsiteX14" fmla="*/ 1261872 w 1499616"/>
              <a:gd name="connsiteY14" fmla="*/ 397031 h 534191"/>
              <a:gd name="connsiteX15" fmla="*/ 1234440 w 1499616"/>
              <a:gd name="connsiteY15" fmla="*/ 259871 h 534191"/>
              <a:gd name="connsiteX16" fmla="*/ 1161288 w 1499616"/>
              <a:gd name="connsiteY16" fmla="*/ 205007 h 534191"/>
              <a:gd name="connsiteX17" fmla="*/ 1014984 w 1499616"/>
              <a:gd name="connsiteY17" fmla="*/ 159287 h 534191"/>
              <a:gd name="connsiteX18" fmla="*/ 886968 w 1499616"/>
              <a:gd name="connsiteY18" fmla="*/ 140999 h 534191"/>
              <a:gd name="connsiteX19" fmla="*/ 758952 w 1499616"/>
              <a:gd name="connsiteY19" fmla="*/ 122711 h 534191"/>
              <a:gd name="connsiteX20" fmla="*/ 475488 w 1499616"/>
              <a:gd name="connsiteY20" fmla="*/ 22127 h 534191"/>
              <a:gd name="connsiteX21" fmla="*/ 329184 w 1499616"/>
              <a:gd name="connsiteY21" fmla="*/ 3839 h 534191"/>
              <a:gd name="connsiteX22" fmla="*/ 82296 w 1499616"/>
              <a:gd name="connsiteY22" fmla="*/ 76991 h 534191"/>
              <a:gd name="connsiteX23" fmla="*/ 73152 w 1499616"/>
              <a:gd name="connsiteY23" fmla="*/ 95279 h 534191"/>
              <a:gd name="connsiteX24" fmla="*/ 73152 w 1499616"/>
              <a:gd name="connsiteY24" fmla="*/ 131855 h 534191"/>
              <a:gd name="connsiteX25" fmla="*/ 82296 w 1499616"/>
              <a:gd name="connsiteY25" fmla="*/ 168431 h 534191"/>
              <a:gd name="connsiteX26" fmla="*/ 0 w 1499616"/>
              <a:gd name="connsiteY26" fmla="*/ 186719 h 5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99616" h="534191">
                <a:moveTo>
                  <a:pt x="1499616" y="534191"/>
                </a:moveTo>
                <a:cubicBezTo>
                  <a:pt x="1424940" y="417605"/>
                  <a:pt x="1350264" y="301019"/>
                  <a:pt x="1280160" y="241583"/>
                </a:cubicBezTo>
                <a:cubicBezTo>
                  <a:pt x="1210056" y="182147"/>
                  <a:pt x="1127760" y="176051"/>
                  <a:pt x="1078992" y="177575"/>
                </a:cubicBezTo>
                <a:cubicBezTo>
                  <a:pt x="1030224" y="179099"/>
                  <a:pt x="993648" y="220247"/>
                  <a:pt x="987552" y="250727"/>
                </a:cubicBezTo>
                <a:cubicBezTo>
                  <a:pt x="981456" y="281207"/>
                  <a:pt x="1011936" y="331499"/>
                  <a:pt x="1042416" y="360455"/>
                </a:cubicBezTo>
                <a:cubicBezTo>
                  <a:pt x="1072896" y="389411"/>
                  <a:pt x="1132332" y="421415"/>
                  <a:pt x="1170432" y="424463"/>
                </a:cubicBezTo>
                <a:cubicBezTo>
                  <a:pt x="1208532" y="427511"/>
                  <a:pt x="1249680" y="401603"/>
                  <a:pt x="1271016" y="378743"/>
                </a:cubicBezTo>
                <a:cubicBezTo>
                  <a:pt x="1292352" y="355883"/>
                  <a:pt x="1299972" y="316259"/>
                  <a:pt x="1298448" y="287303"/>
                </a:cubicBezTo>
                <a:cubicBezTo>
                  <a:pt x="1296924" y="258347"/>
                  <a:pt x="1295400" y="230915"/>
                  <a:pt x="1261872" y="205007"/>
                </a:cubicBezTo>
                <a:cubicBezTo>
                  <a:pt x="1228344" y="179099"/>
                  <a:pt x="1146048" y="137951"/>
                  <a:pt x="1097280" y="131855"/>
                </a:cubicBezTo>
                <a:cubicBezTo>
                  <a:pt x="1048512" y="125759"/>
                  <a:pt x="996696" y="131855"/>
                  <a:pt x="969264" y="168431"/>
                </a:cubicBezTo>
                <a:cubicBezTo>
                  <a:pt x="941832" y="205007"/>
                  <a:pt x="923544" y="302543"/>
                  <a:pt x="932688" y="351311"/>
                </a:cubicBezTo>
                <a:cubicBezTo>
                  <a:pt x="941832" y="400079"/>
                  <a:pt x="982980" y="441227"/>
                  <a:pt x="1024128" y="461039"/>
                </a:cubicBezTo>
                <a:cubicBezTo>
                  <a:pt x="1065276" y="480851"/>
                  <a:pt x="1139952" y="480851"/>
                  <a:pt x="1179576" y="470183"/>
                </a:cubicBezTo>
                <a:cubicBezTo>
                  <a:pt x="1219200" y="459515"/>
                  <a:pt x="1252728" y="432083"/>
                  <a:pt x="1261872" y="397031"/>
                </a:cubicBezTo>
                <a:cubicBezTo>
                  <a:pt x="1271016" y="361979"/>
                  <a:pt x="1251204" y="291875"/>
                  <a:pt x="1234440" y="259871"/>
                </a:cubicBezTo>
                <a:cubicBezTo>
                  <a:pt x="1217676" y="227867"/>
                  <a:pt x="1197864" y="221771"/>
                  <a:pt x="1161288" y="205007"/>
                </a:cubicBezTo>
                <a:cubicBezTo>
                  <a:pt x="1124712" y="188243"/>
                  <a:pt x="1060704" y="169955"/>
                  <a:pt x="1014984" y="159287"/>
                </a:cubicBezTo>
                <a:cubicBezTo>
                  <a:pt x="969264" y="148619"/>
                  <a:pt x="886968" y="140999"/>
                  <a:pt x="886968" y="140999"/>
                </a:cubicBezTo>
                <a:cubicBezTo>
                  <a:pt x="844296" y="134903"/>
                  <a:pt x="827532" y="142523"/>
                  <a:pt x="758952" y="122711"/>
                </a:cubicBezTo>
                <a:cubicBezTo>
                  <a:pt x="690372" y="102899"/>
                  <a:pt x="547116" y="41939"/>
                  <a:pt x="475488" y="22127"/>
                </a:cubicBezTo>
                <a:cubicBezTo>
                  <a:pt x="403860" y="2315"/>
                  <a:pt x="394716" y="-5305"/>
                  <a:pt x="329184" y="3839"/>
                </a:cubicBezTo>
                <a:cubicBezTo>
                  <a:pt x="263652" y="12983"/>
                  <a:pt x="124968" y="61751"/>
                  <a:pt x="82296" y="76991"/>
                </a:cubicBezTo>
                <a:cubicBezTo>
                  <a:pt x="39624" y="92231"/>
                  <a:pt x="74676" y="86135"/>
                  <a:pt x="73152" y="95279"/>
                </a:cubicBezTo>
                <a:cubicBezTo>
                  <a:pt x="71628" y="104423"/>
                  <a:pt x="71628" y="119663"/>
                  <a:pt x="73152" y="131855"/>
                </a:cubicBezTo>
                <a:cubicBezTo>
                  <a:pt x="74676" y="144047"/>
                  <a:pt x="94488" y="159287"/>
                  <a:pt x="82296" y="168431"/>
                </a:cubicBezTo>
                <a:cubicBezTo>
                  <a:pt x="70104" y="177575"/>
                  <a:pt x="35052" y="182147"/>
                  <a:pt x="0" y="1867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39" y="2834473"/>
            <a:ext cx="1709928" cy="13074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46" y="3010254"/>
            <a:ext cx="2058932" cy="1368548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1957998" y="4141968"/>
            <a:ext cx="282485" cy="1893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5" y="3324201"/>
            <a:ext cx="2058932" cy="13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ÇEŞİTLERİ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4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86410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Bilgisayar ağlarını, ağın büyüklüğüne göre üç gruba ayırabiliriz.</a:t>
            </a:r>
            <a:endParaRPr lang="tr-TR" sz="18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80370" y="2523577"/>
            <a:ext cx="2862072" cy="4754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102543" y="4709327"/>
            <a:ext cx="4782311" cy="47548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GENİŞ ALAN AĞI (WAN)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637466" y="3616452"/>
            <a:ext cx="3712463" cy="4754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METROPOL ALAN AĞI (MAN)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8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YEREL ALAN AĞI (LAN:</a:t>
            </a: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Network)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273" y="1747456"/>
            <a:ext cx="2862072" cy="3546920"/>
          </a:xfrm>
        </p:spPr>
        <p:txBody>
          <a:bodyPr>
            <a:noAutofit/>
          </a:bodyPr>
          <a:lstStyle/>
          <a:p>
            <a:r>
              <a:rPr lang="tr-TR" sz="1800" dirty="0"/>
              <a:t>Birbirine </a:t>
            </a:r>
            <a:r>
              <a:rPr lang="tr-TR" sz="1800" b="1" dirty="0" smtClean="0"/>
              <a:t>yakın</a:t>
            </a:r>
            <a:r>
              <a:rPr lang="tr-TR" sz="1800" dirty="0" smtClean="0"/>
              <a:t>, aynı oda veya bina içerisinde yer alan bilgisayarların bağlanmasıyla </a:t>
            </a:r>
            <a:r>
              <a:rPr lang="tr-TR" sz="1800" dirty="0"/>
              <a:t>oluşturulur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Örneğin bir işyerindeki, okuldaki hatta evimizdeki bilgisayarları birbirine bağlayarak oluşturduğumuz ağ bir yerel alan ağıdır.</a:t>
            </a:r>
          </a:p>
        </p:txBody>
      </p:sp>
      <p:pic>
        <p:nvPicPr>
          <p:cNvPr id="4098" name="Picture 2" descr="http://community.plus.net/library/wp-content/uploads/2010/07/home_ne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50" y="174745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METROPOL ALAN AĞI (MAN:</a:t>
            </a:r>
            <a:r>
              <a:rPr lang="tr-TR" dirty="0" err="1" smtClean="0"/>
              <a:t>Metropolitan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Network)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38928" y="1670538"/>
            <a:ext cx="2858642" cy="428220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İçerisinden birden çok Yerel Alan Ağı barındıran, bir üniversite kampüsü, büyük bir işyeri, şehri</a:t>
            </a:r>
            <a:r>
              <a:rPr lang="tr-TR" sz="1800" dirty="0"/>
              <a:t> </a:t>
            </a:r>
            <a:r>
              <a:rPr lang="tr-TR" sz="1800" dirty="0" smtClean="0"/>
              <a:t>veya bölgeyi kapsayan ağ türüdür.</a:t>
            </a:r>
          </a:p>
          <a:p>
            <a:r>
              <a:rPr lang="tr-TR" sz="1800" dirty="0" smtClean="0"/>
              <a:t>Örneğin bir ildeki tüm </a:t>
            </a:r>
            <a:r>
              <a:rPr lang="tr-TR" sz="1800" b="1" dirty="0" smtClean="0"/>
              <a:t>bankaların</a:t>
            </a:r>
            <a:r>
              <a:rPr lang="tr-TR" sz="1800" dirty="0" smtClean="0"/>
              <a:t> farklı şubelerinin bilgisayarları Metropol Alan Ağı ile birbirine bağlıdır.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" y="1620199"/>
            <a:ext cx="4778673" cy="3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Alan Ağı (WAN:</a:t>
            </a:r>
            <a:r>
              <a:rPr lang="tr-TR" dirty="0" err="1" smtClean="0"/>
              <a:t>Wide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Network)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661745"/>
            <a:ext cx="2619455" cy="3499801"/>
          </a:xfrm>
        </p:spPr>
        <p:txBody>
          <a:bodyPr>
            <a:normAutofit/>
          </a:bodyPr>
          <a:lstStyle/>
          <a:p>
            <a:r>
              <a:rPr lang="tr-TR" sz="1800" dirty="0"/>
              <a:t>Bir ülke ya da dünya </a:t>
            </a:r>
            <a:r>
              <a:rPr lang="tr-TR" sz="1800" dirty="0" smtClean="0"/>
              <a:t>çapında, aralarında yüzlerce </a:t>
            </a:r>
            <a:r>
              <a:rPr lang="tr-TR" sz="1800" dirty="0"/>
              <a:t>veya binlerce kilometre </a:t>
            </a:r>
            <a:r>
              <a:rPr lang="tr-TR" sz="1800" dirty="0" smtClean="0"/>
              <a:t>mesafe bulunan bilgisayar ve ağların birbirine bağlanmasıyla oluşur.</a:t>
            </a:r>
          </a:p>
          <a:p>
            <a:r>
              <a:rPr lang="tr-TR" sz="1800" dirty="0" smtClean="0"/>
              <a:t>Bilinen en büyük Geniş Alan Ağı, </a:t>
            </a:r>
            <a:r>
              <a:rPr lang="tr-TR" sz="1800" b="1" dirty="0" err="1" smtClean="0"/>
              <a:t>İNTERNET</a:t>
            </a:r>
            <a:r>
              <a:rPr lang="tr-TR" sz="1800" dirty="0" err="1" smtClean="0"/>
              <a:t>’tir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4" y="2061509"/>
            <a:ext cx="4017129" cy="27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İNTERNET’E NASIL BAĞLANIRIM?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8411" y="1485904"/>
            <a:ext cx="7213320" cy="443813"/>
          </a:xfrm>
        </p:spPr>
        <p:txBody>
          <a:bodyPr/>
          <a:lstStyle/>
          <a:p>
            <a:r>
              <a:rPr lang="tr-TR" dirty="0" smtClean="0"/>
              <a:t>İnternet’e bağlanmak için aşağıdaki yazılım ve donanımlara sahip olmamız gerekir. 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766366" y="2713581"/>
            <a:ext cx="1380243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BİLGİSAYAR</a:t>
            </a:r>
            <a:endParaRPr lang="tr-TR" sz="1600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766365" y="4154037"/>
            <a:ext cx="1380243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MODEM</a:t>
            </a:r>
            <a:endParaRPr lang="tr-TR" sz="1600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187572" y="4174354"/>
            <a:ext cx="1783925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KABLOLAR</a:t>
            </a:r>
            <a:endParaRPr lang="tr-TR" sz="16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2635196" y="5022480"/>
            <a:ext cx="2885406" cy="345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İNTERNET SERVİS SAĞLAYICI</a:t>
            </a:r>
            <a:endParaRPr lang="tr-TR" sz="16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185935" y="2704743"/>
            <a:ext cx="1783926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İŞLETİM SİSTEMİ</a:t>
            </a:r>
            <a:endParaRPr lang="tr-TR" sz="16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837681" y="2713581"/>
            <a:ext cx="1905810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TARAYICI YAZILIMI</a:t>
            </a:r>
            <a:endParaRPr lang="tr-TR" sz="1600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837681" y="4170810"/>
            <a:ext cx="1905810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TELEFON HATTI</a:t>
            </a:r>
            <a:endParaRPr lang="tr-TR" sz="16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1912409"/>
            <a:ext cx="1087960" cy="723154"/>
          </a:xfrm>
          <a:prstGeom prst="rect">
            <a:avLst/>
          </a:prstGeom>
        </p:spPr>
      </p:pic>
      <p:pic>
        <p:nvPicPr>
          <p:cNvPr id="5122" name="Picture 2" descr="http://gmdergi.com/online/wp-content/uploads/2013/11/windows_x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83" y="1939157"/>
            <a:ext cx="1016431" cy="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3.findthebest.com/sites/default/files/494/media/images/Internet_Explorer_Web_Browser_6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34" y="1912409"/>
            <a:ext cx="688627" cy="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3215137"/>
            <a:ext cx="1087960" cy="831906"/>
          </a:xfrm>
          <a:prstGeom prst="rect">
            <a:avLst/>
          </a:prstGeom>
        </p:spPr>
      </p:pic>
      <p:pic>
        <p:nvPicPr>
          <p:cNvPr id="5126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1" y="3215137"/>
            <a:ext cx="835442" cy="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ripi.ir/portals/0/icon/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65" y="3227832"/>
            <a:ext cx="904763" cy="9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slikasa.com/wp-content/uploads/2012/11/tt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27" y="4982816"/>
            <a:ext cx="1285096" cy="4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ltug.gurkaynak.info/wp-content/uploads/2013/01/superonlin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67" y="4849459"/>
            <a:ext cx="1988787" cy="6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100407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Dünya </a:t>
            </a:r>
            <a:r>
              <a:rPr lang="tr-TR" sz="1800" dirty="0"/>
              <a:t>genelindeki bilgisayar ağlarını </a:t>
            </a:r>
            <a:r>
              <a:rPr lang="tr-TR" sz="1800" dirty="0" smtClean="0"/>
              <a:t>birbirine </a:t>
            </a:r>
            <a:r>
              <a:rPr lang="tr-TR" sz="1800" dirty="0"/>
              <a:t>bağlayan </a:t>
            </a:r>
            <a:r>
              <a:rPr lang="tr-TR" sz="1800" b="1" dirty="0"/>
              <a:t>elektronik iletişim ağıdır</a:t>
            </a:r>
            <a:r>
              <a:rPr lang="tr-TR" sz="1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4" y="2200651"/>
            <a:ext cx="4793063" cy="35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İNTERNETİN TARİHÇESİ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6265" y="2011679"/>
            <a:ext cx="2954216" cy="396708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1969 </a:t>
            </a:r>
            <a:r>
              <a:rPr lang="tr-TR" sz="1800" dirty="0"/>
              <a:t>yılında ABD Savunma Bakanlığı bünyesindeki “İleri Araştırma Projeleri Ajansı” tarafından ortaya çıkartılmıştır. </a:t>
            </a:r>
            <a:endParaRPr lang="tr-TR" sz="1800" dirty="0" smtClean="0"/>
          </a:p>
          <a:p>
            <a:r>
              <a:rPr lang="tr-TR" sz="1800" dirty="0" smtClean="0"/>
              <a:t>12 Nisan 1993’de, ODTÜ’de Türkiye’nin ilk internet bağlantısı gerçekleştirildi.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758461"/>
            <a:ext cx="4558080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95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2039815"/>
            <a:ext cx="3309957" cy="3598989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İki ya da daha fazla bilgisayarın birbirine bağlanmasıyla oluşan yapıya </a:t>
            </a:r>
            <a:r>
              <a:rPr lang="tr-TR" sz="2000" b="1" dirty="0" smtClean="0"/>
              <a:t>bilgisayar ağı </a:t>
            </a:r>
            <a:r>
              <a:rPr lang="tr-TR" sz="2000" dirty="0" smtClean="0"/>
              <a:t>denir.</a:t>
            </a:r>
          </a:p>
          <a:p>
            <a:r>
              <a:rPr lang="tr-TR" sz="2000" dirty="0" smtClean="0"/>
              <a:t>Ağ üzerindeki bilgisayarlar birbirleriyle </a:t>
            </a:r>
            <a:r>
              <a:rPr lang="tr-TR" sz="2000" b="1" dirty="0" smtClean="0"/>
              <a:t>bilgi</a:t>
            </a:r>
            <a:r>
              <a:rPr lang="tr-TR" sz="2000" dirty="0" smtClean="0"/>
              <a:t> alışverişinde bulunabilirler.</a:t>
            </a:r>
            <a:endParaRPr lang="tr-TR" sz="2000" dirty="0"/>
          </a:p>
        </p:txBody>
      </p:sp>
      <p:pic>
        <p:nvPicPr>
          <p:cNvPr id="1026" name="Picture 2" descr="http://www.serikeksenbilgisayar.com/img/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3" y="1662058"/>
            <a:ext cx="3130659" cy="31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 NEDEN KULLANILIR?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5351" y="1485903"/>
            <a:ext cx="5581895" cy="4252745"/>
          </a:xfrm>
        </p:spPr>
        <p:txBody>
          <a:bodyPr>
            <a:noAutofit/>
          </a:bodyPr>
          <a:lstStyle/>
          <a:p>
            <a:r>
              <a:rPr lang="tr-TR" sz="1800" dirty="0" smtClean="0"/>
              <a:t>Bir bilgisayar ağı kurmanın en temel nedeni ağdaki bilgisayarlar arasında </a:t>
            </a:r>
            <a:r>
              <a:rPr lang="tr-TR" sz="1800" b="1" dirty="0" smtClean="0"/>
              <a:t>iletişim</a:t>
            </a:r>
            <a:r>
              <a:rPr lang="tr-TR" sz="1800" dirty="0" smtClean="0"/>
              <a:t> kurmaktır.</a:t>
            </a:r>
          </a:p>
          <a:p>
            <a:r>
              <a:rPr lang="tr-TR" sz="1800" dirty="0" smtClean="0"/>
              <a:t>Örneğin, ağ üzerindeki bir bilgisayarda yer alan müzikleri ağdaki diğer bilgisayarlar çalabilir.</a:t>
            </a:r>
          </a:p>
          <a:p>
            <a:r>
              <a:rPr lang="tr-TR" sz="1800" dirty="0" smtClean="0"/>
              <a:t>Bilgisayar ağlarına şu sebeplerden dolayı ihtiyaç vardır:</a:t>
            </a:r>
          </a:p>
          <a:p>
            <a:pPr lvl="1"/>
            <a:r>
              <a:rPr lang="tr-TR" sz="1800" dirty="0" smtClean="0"/>
              <a:t>Dosya paylaşmak.</a:t>
            </a:r>
          </a:p>
          <a:p>
            <a:pPr lvl="1"/>
            <a:r>
              <a:rPr lang="tr-TR" sz="1800" dirty="0" smtClean="0"/>
              <a:t>Yazıcı, tarayıcı gibi donanımları paylaşmak.</a:t>
            </a:r>
          </a:p>
          <a:p>
            <a:pPr lvl="1"/>
            <a:r>
              <a:rPr lang="tr-TR" sz="1800" dirty="0" smtClean="0"/>
              <a:t>Birbirleriyle iletişim kuran yazılım, oyun vs. kullanmak.</a:t>
            </a:r>
          </a:p>
          <a:p>
            <a:pPr lvl="1"/>
            <a:r>
              <a:rPr lang="tr-TR" sz="1800" dirty="0" smtClean="0"/>
              <a:t>İnternet hizmeti gibi çeşitli servisleri paylaşmak.</a:t>
            </a:r>
          </a:p>
          <a:p>
            <a:pPr lvl="1"/>
            <a:r>
              <a:rPr lang="tr-TR" sz="1800" dirty="0" smtClean="0"/>
              <a:t>Ağ üzerinden cihazların kontrolünü ve yönetimini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91862"/>
            <a:ext cx="2690648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704" y="1485904"/>
            <a:ext cx="7567863" cy="756990"/>
          </a:xfrm>
        </p:spPr>
        <p:txBody>
          <a:bodyPr>
            <a:noAutofit/>
          </a:bodyPr>
          <a:lstStyle/>
          <a:p>
            <a:r>
              <a:rPr lang="tr-TR" sz="1600" dirty="0" smtClean="0"/>
              <a:t>Okuldaki tüm bilgisayarlarımızdan </a:t>
            </a:r>
            <a:r>
              <a:rPr lang="tr-TR" sz="1600" b="1" dirty="0" smtClean="0"/>
              <a:t>çıktı</a:t>
            </a:r>
            <a:r>
              <a:rPr lang="tr-TR" sz="1600" dirty="0" smtClean="0"/>
              <a:t> alınabilmesini istiyoruz. Bu durumda her bilgisayar için </a:t>
            </a:r>
            <a:r>
              <a:rPr lang="tr-TR" sz="1600" b="1" dirty="0" smtClean="0"/>
              <a:t>ayrı</a:t>
            </a:r>
            <a:r>
              <a:rPr lang="tr-TR" sz="1600" dirty="0" smtClean="0"/>
              <a:t> bir </a:t>
            </a:r>
            <a:r>
              <a:rPr lang="tr-TR" sz="1600" b="1" dirty="0" smtClean="0"/>
              <a:t>yazıcı</a:t>
            </a:r>
            <a:r>
              <a:rPr lang="tr-TR" sz="1600" dirty="0" smtClean="0"/>
              <a:t> satın almanız gerekiyor.</a:t>
            </a:r>
            <a:endParaRPr lang="tr-TR" sz="1600" dirty="0"/>
          </a:p>
        </p:txBody>
      </p:sp>
      <p:sp>
        <p:nvSpPr>
          <p:cNvPr id="4" name="AutoShape 2" descr="http://upload.wikimedia.org/wikipedia/commons/thumb/c/c1/Computer-aj_aj_ashton_01.svg/320px-Computer-aj_aj_ashton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2136318"/>
            <a:ext cx="1552903" cy="15529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4434222"/>
            <a:ext cx="770532" cy="7705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64" y="3948450"/>
            <a:ext cx="1552903" cy="155290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093" y="3948449"/>
            <a:ext cx="1552903" cy="15529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" y="2589263"/>
            <a:ext cx="800588" cy="80058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6395" y="4331761"/>
            <a:ext cx="873346" cy="87334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0165" y="2121819"/>
            <a:ext cx="1552903" cy="155290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46" y="2476096"/>
            <a:ext cx="873346" cy="873346"/>
          </a:xfrm>
          <a:prstGeom prst="rect">
            <a:avLst/>
          </a:prstGeom>
        </p:spPr>
      </p:pic>
      <p:sp>
        <p:nvSpPr>
          <p:cNvPr id="5" name="Çarpma 4"/>
          <p:cNvSpPr/>
          <p:nvPr/>
        </p:nvSpPr>
        <p:spPr>
          <a:xfrm>
            <a:off x="3707027" y="2767914"/>
            <a:ext cx="1400432" cy="1318054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6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ÇÖZÜM: BİLGİSAYAR AĞI KURMAK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426" y="1485903"/>
            <a:ext cx="7904837" cy="108885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Fakat eğer bilgisayarlarımız arasında bir ağ bağlantısı kurar sak, gereksiz </a:t>
            </a:r>
            <a:r>
              <a:rPr lang="tr-TR" sz="1800" b="1" dirty="0" smtClean="0"/>
              <a:t>masraftan</a:t>
            </a:r>
            <a:r>
              <a:rPr lang="tr-TR" sz="1800" dirty="0" smtClean="0"/>
              <a:t> kurtulmuş olacağız.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69" y="2268816"/>
            <a:ext cx="1259306" cy="12593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5" y="2574757"/>
            <a:ext cx="711511" cy="711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" y="4116081"/>
            <a:ext cx="1259306" cy="125930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97" y="4116081"/>
            <a:ext cx="1259306" cy="12593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99" y="4125058"/>
            <a:ext cx="1259306" cy="12593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1" y="4125058"/>
            <a:ext cx="1259306" cy="12593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03" y="4116081"/>
            <a:ext cx="1259306" cy="1259306"/>
          </a:xfrm>
          <a:prstGeom prst="rect">
            <a:avLst/>
          </a:prstGeom>
        </p:spPr>
      </p:pic>
      <p:grpSp>
        <p:nvGrpSpPr>
          <p:cNvPr id="26" name="Grup 25"/>
          <p:cNvGrpSpPr/>
          <p:nvPr/>
        </p:nvGrpSpPr>
        <p:grpSpPr>
          <a:xfrm>
            <a:off x="1207079" y="3528122"/>
            <a:ext cx="6931177" cy="763792"/>
            <a:chOff x="1207079" y="3528122"/>
            <a:chExt cx="6931177" cy="763792"/>
          </a:xfrm>
        </p:grpSpPr>
        <p:cxnSp>
          <p:nvCxnSpPr>
            <p:cNvPr id="14" name="Düz Bağlayıcı 13"/>
            <p:cNvCxnSpPr>
              <a:stCxn id="6" idx="0"/>
              <a:endCxn id="10" idx="0"/>
            </p:cNvCxnSpPr>
            <p:nvPr/>
          </p:nvCxnSpPr>
          <p:spPr>
            <a:xfrm>
              <a:off x="1207079" y="4116081"/>
              <a:ext cx="693117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4728063" y="3528122"/>
              <a:ext cx="0" cy="5969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>
              <a:stCxn id="6" idx="0"/>
            </p:cNvCxnSpPr>
            <p:nvPr/>
          </p:nvCxnSpPr>
          <p:spPr>
            <a:xfrm>
              <a:off x="1207079" y="4116081"/>
              <a:ext cx="0" cy="15935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7" idx="0"/>
            </p:cNvCxnSpPr>
            <p:nvPr/>
          </p:nvCxnSpPr>
          <p:spPr>
            <a:xfrm>
              <a:off x="3021750" y="4116081"/>
              <a:ext cx="0" cy="1758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>
              <a:stCxn id="8" idx="0"/>
            </p:cNvCxnSpPr>
            <p:nvPr/>
          </p:nvCxnSpPr>
          <p:spPr>
            <a:xfrm>
              <a:off x="4727252" y="4125058"/>
              <a:ext cx="0" cy="1503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>
              <a:off x="6310184" y="4116081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8138256" y="4107843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37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Sonbahar eğlence sunusu (geniş ekran)</Template>
  <TotalTime>0</TotalTime>
  <Words>464</Words>
  <Application>Microsoft Office PowerPoint</Application>
  <PresentationFormat>Ekran Gösterisi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Cambria</vt:lpstr>
      <vt:lpstr>Century Gothic</vt:lpstr>
      <vt:lpstr>Back to School 16x9</vt:lpstr>
      <vt:lpstr>İNTERNET VE BİLGİSAYAR AĞLARI</vt:lpstr>
      <vt:lpstr>İNTERNET NEDİR?</vt:lpstr>
      <vt:lpstr>İNTERNET NEDİR?</vt:lpstr>
      <vt:lpstr>İNTERNETİN TARİHÇESİ</vt:lpstr>
      <vt:lpstr>BİLGİSAYAR AĞLARI</vt:lpstr>
      <vt:lpstr>BİLGİSAYAR AĞI NEDİR?</vt:lpstr>
      <vt:lpstr>BİLGİSAYAR AĞLARI NEDEN KULLANILIR?</vt:lpstr>
      <vt:lpstr>BİLGİSAYAR AĞI KULLANMAZSAK…</vt:lpstr>
      <vt:lpstr>ÇÖZÜM: BİLGİSAYAR AĞI KURMAK</vt:lpstr>
      <vt:lpstr>PEKİ AĞ BAĞLANTISI NASIL KURULUR?</vt:lpstr>
      <vt:lpstr>ÖRNEK AĞ BAĞLANTISI</vt:lpstr>
      <vt:lpstr>BİLGİSAYAR AĞI ÇEŞİTLERİ</vt:lpstr>
      <vt:lpstr>AĞ TÜRLERİ</vt:lpstr>
      <vt:lpstr>YEREL ALAN AĞI (LAN:Local Area Network)</vt:lpstr>
      <vt:lpstr>METROPOL ALAN AĞI (MAN:Metropolitan Area Network)</vt:lpstr>
      <vt:lpstr>Geniş Alan Ağı (WAN:Wide Area Network)</vt:lpstr>
      <vt:lpstr>İNTERNET’E NASIL BAĞLANIRIM?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2013-12-15T18:09:39Z</dcterms:created>
  <dcterms:modified xsi:type="dcterms:W3CDTF">2020-11-22T17:56:01Z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