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61" r:id="rId4"/>
    <p:sldId id="268" r:id="rId5"/>
    <p:sldId id="277" r:id="rId6"/>
    <p:sldId id="269" r:id="rId7"/>
    <p:sldId id="270" r:id="rId8"/>
    <p:sldId id="271" r:id="rId9"/>
    <p:sldId id="272" r:id="rId10"/>
    <p:sldId id="273" r:id="rId11"/>
    <p:sldId id="274" r:id="rId12"/>
    <p:sldId id="275" r:id="rId13"/>
    <p:sldId id="276" r:id="rId14"/>
    <p:sldId id="258" r:id="rId15"/>
    <p:sldId id="259" r:id="rId16"/>
    <p:sldId id="264" r:id="rId17"/>
    <p:sldId id="260" r:id="rId18"/>
    <p:sldId id="265" r:id="rId19"/>
    <p:sldId id="266" r:id="rId20"/>
    <p:sldId id="267" r:id="rId21"/>
    <p:sldId id="278" r:id="rId22"/>
    <p:sldId id="279" r:id="rId23"/>
    <p:sldId id="280"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559D39-5B91-4A4C-B789-A631554AF7B7}" type="datetimeFigureOut">
              <a:rPr lang="tr-TR" smtClean="0"/>
              <a:t>8.04.2019</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B60AE-55D5-4AAF-B690-970734D56625}" type="slidenum">
              <a:rPr lang="tr-TR" smtClean="0"/>
              <a:t>‹#›</a:t>
            </a:fld>
            <a:endParaRPr lang="tr-TR"/>
          </a:p>
        </p:txBody>
      </p:sp>
    </p:spTree>
    <p:extLst>
      <p:ext uri="{BB962C8B-B14F-4D97-AF65-F5344CB8AC3E}">
        <p14:creationId xmlns:p14="http://schemas.microsoft.com/office/powerpoint/2010/main" val="3922308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52543d0d0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 name="Google Shape;62;g52543d0d0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7074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52543d0d03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g52543d0d03_1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4346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52543d0d0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g52543d0d03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5321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52543d0d03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 name="Google Shape;68;g52543d0d03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5824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52543d0d03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g52543d0d03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2788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52543d0d03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g52543d0d03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6892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52543d0d0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g52543d0d0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4134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2543d0d03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g52543d0d03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6236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2543d0d03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52543d0d03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8858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2543d0d03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g52543d0d03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716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2543d0d03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g52543d0d03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5923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1E708DF6-C971-4BDD-844D-A5521147338A}" type="datetimeFigureOut">
              <a:rPr lang="tr-TR" smtClean="0"/>
              <a:pPr/>
              <a:t>8.04.2019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59D7F76-EE1B-45C3-8347-AEE490637E2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E708DF6-C971-4BDD-844D-A5521147338A}" type="datetimeFigureOut">
              <a:rPr lang="tr-TR" smtClean="0"/>
              <a:pPr/>
              <a:t>8.04.2019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59D7F76-EE1B-45C3-8347-AEE490637E2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E708DF6-C971-4BDD-844D-A5521147338A}" type="datetimeFigureOut">
              <a:rPr lang="tr-TR" smtClean="0"/>
              <a:pPr/>
              <a:t>8.04.2019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59D7F76-EE1B-45C3-8347-AEE490637E2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E708DF6-C971-4BDD-844D-A5521147338A}" type="datetimeFigureOut">
              <a:rPr lang="tr-TR" smtClean="0"/>
              <a:pPr/>
              <a:t>8.04.2019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59D7F76-EE1B-45C3-8347-AEE490637E2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1E708DF6-C971-4BDD-844D-A5521147338A}" type="datetimeFigureOut">
              <a:rPr lang="tr-TR" smtClean="0"/>
              <a:pPr/>
              <a:t>8.04.2019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59D7F76-EE1B-45C3-8347-AEE490637E2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1E708DF6-C971-4BDD-844D-A5521147338A}" type="datetimeFigureOut">
              <a:rPr lang="tr-TR" smtClean="0"/>
              <a:pPr/>
              <a:t>8.04.2019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59D7F76-EE1B-45C3-8347-AEE490637E2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1E708DF6-C971-4BDD-844D-A5521147338A}" type="datetimeFigureOut">
              <a:rPr lang="tr-TR" smtClean="0"/>
              <a:pPr/>
              <a:t>8.04.2019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459D7F76-EE1B-45C3-8347-AEE490637E2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1E708DF6-C971-4BDD-844D-A5521147338A}" type="datetimeFigureOut">
              <a:rPr lang="tr-TR" smtClean="0"/>
              <a:pPr/>
              <a:t>8.04.2019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459D7F76-EE1B-45C3-8347-AEE490637E2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E708DF6-C971-4BDD-844D-A5521147338A}" type="datetimeFigureOut">
              <a:rPr lang="tr-TR" smtClean="0"/>
              <a:pPr/>
              <a:t>8.04.2019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459D7F76-EE1B-45C3-8347-AEE490637E2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E708DF6-C971-4BDD-844D-A5521147338A}" type="datetimeFigureOut">
              <a:rPr lang="tr-TR" smtClean="0"/>
              <a:pPr/>
              <a:t>8.04.2019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59D7F76-EE1B-45C3-8347-AEE490637E2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E708DF6-C971-4BDD-844D-A5521147338A}" type="datetimeFigureOut">
              <a:rPr lang="tr-TR" smtClean="0"/>
              <a:pPr/>
              <a:t>8.04.2019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59D7F76-EE1B-45C3-8347-AEE490637E2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08DF6-C971-4BDD-844D-A5521147338A}" type="datetimeFigureOut">
              <a:rPr lang="tr-TR" smtClean="0"/>
              <a:pPr/>
              <a:t>8.04.2019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D7F76-EE1B-45C3-8347-AEE490637E2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371600" y="571480"/>
            <a:ext cx="7772400" cy="1470025"/>
          </a:xfrm>
        </p:spPr>
        <p:txBody>
          <a:bodyPr>
            <a:normAutofit/>
          </a:bodyPr>
          <a:lstStyle/>
          <a:p>
            <a:r>
              <a:rPr lang="tr-TR" sz="6000" b="1" i="1" dirty="0" smtClean="0">
                <a:solidFill>
                  <a:schemeClr val="accent4">
                    <a:lumMod val="75000"/>
                  </a:schemeClr>
                </a:solidFill>
                <a:effectLst>
                  <a:outerShdw blurRad="38100" dist="38100" dir="2700000" algn="tl">
                    <a:srgbClr val="000000">
                      <a:alpha val="43137"/>
                    </a:srgbClr>
                  </a:outerShdw>
                </a:effectLst>
              </a:rPr>
              <a:t>ALGORİTMA</a:t>
            </a:r>
            <a:endParaRPr lang="tr-TR" sz="6000" b="1" i="1" dirty="0">
              <a:solidFill>
                <a:schemeClr val="accent4">
                  <a:lumMod val="75000"/>
                </a:schemeClr>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cstate="print"/>
          <a:srcRect/>
          <a:stretch>
            <a:fillRect/>
          </a:stretch>
        </p:blipFill>
        <p:spPr bwMode="auto">
          <a:xfrm>
            <a:off x="857224" y="1928802"/>
            <a:ext cx="5929354" cy="4019406"/>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20" descr="5-2_Sayfa_041"/>
          <p:cNvPicPr preferRelativeResize="0"/>
          <p:nvPr/>
        </p:nvPicPr>
        <p:blipFill rotWithShape="1">
          <a:blip r:embed="rId3">
            <a:alphaModFix/>
          </a:blip>
          <a:srcRect/>
          <a:stretch/>
        </p:blipFill>
        <p:spPr>
          <a:xfrm>
            <a:off x="-20621" y="857251"/>
            <a:ext cx="9144002" cy="5143501"/>
          </a:xfrm>
          <a:prstGeom prst="rect">
            <a:avLst/>
          </a:prstGeom>
          <a:noFill/>
          <a:ln>
            <a:noFill/>
          </a:ln>
        </p:spPr>
      </p:pic>
    </p:spTree>
    <p:extLst>
      <p:ext uri="{BB962C8B-B14F-4D97-AF65-F5344CB8AC3E}">
        <p14:creationId xmlns:p14="http://schemas.microsoft.com/office/powerpoint/2010/main" val="2439120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1" descr="5-2_Sayfa_042"/>
          <p:cNvPicPr preferRelativeResize="0"/>
          <p:nvPr/>
        </p:nvPicPr>
        <p:blipFill rotWithShape="1">
          <a:blip r:embed="rId3">
            <a:alphaModFix/>
          </a:blip>
          <a:srcRect/>
          <a:stretch/>
        </p:blipFill>
        <p:spPr>
          <a:xfrm>
            <a:off x="4" y="857251"/>
            <a:ext cx="9144002" cy="5143501"/>
          </a:xfrm>
          <a:prstGeom prst="rect">
            <a:avLst/>
          </a:prstGeom>
          <a:noFill/>
          <a:ln>
            <a:noFill/>
          </a:ln>
        </p:spPr>
      </p:pic>
    </p:spTree>
    <p:extLst>
      <p:ext uri="{BB962C8B-B14F-4D97-AF65-F5344CB8AC3E}">
        <p14:creationId xmlns:p14="http://schemas.microsoft.com/office/powerpoint/2010/main" val="2968560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2" descr="5-2_Sayfa_043"/>
          <p:cNvPicPr preferRelativeResize="0"/>
          <p:nvPr/>
        </p:nvPicPr>
        <p:blipFill rotWithShape="1">
          <a:blip r:embed="rId3">
            <a:alphaModFix/>
          </a:blip>
          <a:srcRect/>
          <a:stretch/>
        </p:blipFill>
        <p:spPr>
          <a:xfrm>
            <a:off x="4" y="857251"/>
            <a:ext cx="9144002" cy="5143501"/>
          </a:xfrm>
          <a:prstGeom prst="rect">
            <a:avLst/>
          </a:prstGeom>
          <a:noFill/>
          <a:ln>
            <a:noFill/>
          </a:ln>
        </p:spPr>
      </p:pic>
      <p:sp>
        <p:nvSpPr>
          <p:cNvPr id="101" name="Google Shape;101;p22"/>
          <p:cNvSpPr txBox="1"/>
          <p:nvPr/>
        </p:nvSpPr>
        <p:spPr>
          <a:xfrm>
            <a:off x="4230300" y="4558125"/>
            <a:ext cx="4794300" cy="1254600"/>
          </a:xfrm>
          <a:prstGeom prst="rect">
            <a:avLst/>
          </a:prstGeom>
          <a:solidFill>
            <a:srgbClr val="F6B26B"/>
          </a:solidFill>
          <a:ln>
            <a:noFill/>
          </a:ln>
        </p:spPr>
        <p:txBody>
          <a:bodyPr spcFirstLastPara="1" wrap="square" lIns="91425" tIns="91425" rIns="91425" bIns="91425" anchor="t" anchorCtr="0">
            <a:noAutofit/>
          </a:bodyPr>
          <a:lstStyle/>
          <a:p>
            <a:pPr>
              <a:buClr>
                <a:schemeClr val="dk1"/>
              </a:buClr>
              <a:buSzPts val="1100"/>
            </a:pPr>
            <a:r>
              <a:rPr lang="tr" b="1">
                <a:latin typeface="Comic Sans MS"/>
                <a:ea typeface="Comic Sans MS"/>
                <a:cs typeface="Comic Sans MS"/>
                <a:sym typeface="Comic Sans MS"/>
              </a:rPr>
              <a:t>Örneğin bir hesap makinesinin çıkarma işlemini yaparken kullandığı adımları akış şeması ile ifade ettiğimizde şöyle görünür.</a:t>
            </a:r>
            <a:endParaRPr b="1">
              <a:latin typeface="Comic Sans MS"/>
              <a:ea typeface="Comic Sans MS"/>
              <a:cs typeface="Comic Sans MS"/>
              <a:sym typeface="Comic Sans MS"/>
            </a:endParaRPr>
          </a:p>
          <a:p>
            <a:endParaRPr b="1">
              <a:latin typeface="Comic Sans MS"/>
              <a:ea typeface="Comic Sans MS"/>
              <a:cs typeface="Comic Sans MS"/>
              <a:sym typeface="Comic Sans MS"/>
            </a:endParaRPr>
          </a:p>
        </p:txBody>
      </p:sp>
    </p:spTree>
    <p:extLst>
      <p:ext uri="{BB962C8B-B14F-4D97-AF65-F5344CB8AC3E}">
        <p14:creationId xmlns:p14="http://schemas.microsoft.com/office/powerpoint/2010/main" val="3665436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23" descr="5-2_Sayfa_044"/>
          <p:cNvPicPr preferRelativeResize="0"/>
          <p:nvPr/>
        </p:nvPicPr>
        <p:blipFill rotWithShape="1">
          <a:blip r:embed="rId3">
            <a:alphaModFix/>
          </a:blip>
          <a:srcRect/>
          <a:stretch/>
        </p:blipFill>
        <p:spPr>
          <a:xfrm>
            <a:off x="4" y="857251"/>
            <a:ext cx="9144002" cy="5143501"/>
          </a:xfrm>
          <a:prstGeom prst="rect">
            <a:avLst/>
          </a:prstGeom>
          <a:noFill/>
          <a:ln>
            <a:noFill/>
          </a:ln>
        </p:spPr>
      </p:pic>
    </p:spTree>
    <p:extLst>
      <p:ext uri="{BB962C8B-B14F-4D97-AF65-F5344CB8AC3E}">
        <p14:creationId xmlns:p14="http://schemas.microsoft.com/office/powerpoint/2010/main" val="3029610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Grp="1" noChangeAspect="1" noChangeArrowheads="1"/>
          </p:cNvPicPr>
          <p:nvPr>
            <p:ph idx="1"/>
          </p:nvPr>
        </p:nvPicPr>
        <p:blipFill>
          <a:blip r:embed="rId2" cstate="print"/>
          <a:srcRect/>
          <a:stretch>
            <a:fillRect/>
          </a:stretch>
        </p:blipFill>
        <p:spPr bwMode="auto">
          <a:xfrm>
            <a:off x="3347864" y="332656"/>
            <a:ext cx="5214974" cy="6181385"/>
          </a:xfrm>
          <a:prstGeom prst="rect">
            <a:avLst/>
          </a:prstGeom>
          <a:noFill/>
          <a:ln w="9525">
            <a:noFill/>
            <a:miter lim="800000"/>
            <a:headEnd/>
            <a:tailEnd/>
          </a:ln>
          <a:effectLst/>
        </p:spPr>
      </p:pic>
      <p:sp>
        <p:nvSpPr>
          <p:cNvPr id="2" name="Metin kutusu 1"/>
          <p:cNvSpPr txBox="1"/>
          <p:nvPr/>
        </p:nvSpPr>
        <p:spPr>
          <a:xfrm>
            <a:off x="323528" y="1268760"/>
            <a:ext cx="2232248" cy="769441"/>
          </a:xfrm>
          <a:prstGeom prst="rect">
            <a:avLst/>
          </a:prstGeom>
          <a:noFill/>
        </p:spPr>
        <p:txBody>
          <a:bodyPr wrap="square" rtlCol="0">
            <a:spAutoFit/>
          </a:bodyPr>
          <a:lstStyle/>
          <a:p>
            <a:r>
              <a:rPr lang="tr-TR" sz="4400" b="1" dirty="0" smtClean="0"/>
              <a:t>ÖRNEK</a:t>
            </a:r>
            <a:endParaRPr lang="tr-TR" sz="44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642918"/>
            <a:ext cx="8115328" cy="5483245"/>
          </a:xfrm>
        </p:spPr>
        <p:txBody>
          <a:bodyPr>
            <a:normAutofit fontScale="70000" lnSpcReduction="20000"/>
          </a:bodyPr>
          <a:lstStyle/>
          <a:p>
            <a:pPr algn="ctr">
              <a:buNone/>
            </a:pPr>
            <a:r>
              <a:rPr lang="tr-TR" b="1" i="1" u="sng" dirty="0">
                <a:solidFill>
                  <a:schemeClr val="accent2">
                    <a:lumMod val="50000"/>
                  </a:schemeClr>
                </a:solidFill>
              </a:rPr>
              <a:t>Yukarıda bir lamba çalışmadığında uygulanacak algoritma verilmiştir.</a:t>
            </a:r>
          </a:p>
          <a:p>
            <a:r>
              <a:rPr lang="tr-TR" dirty="0"/>
              <a:t>Problemimiz </a:t>
            </a:r>
            <a:r>
              <a:rPr lang="tr-TR" dirty="0" smtClean="0"/>
              <a:t>lambanın </a:t>
            </a:r>
            <a:r>
              <a:rPr lang="tr-TR" dirty="0"/>
              <a:t>çalışmaması.</a:t>
            </a:r>
          </a:p>
          <a:p>
            <a:r>
              <a:rPr lang="tr-TR" dirty="0"/>
              <a:t>İkinci adımda lambanın fişinin takılı olup olmadığını kontrol ediyoruz.</a:t>
            </a:r>
          </a:p>
          <a:p>
            <a:r>
              <a:rPr lang="tr-TR" dirty="0"/>
              <a:t>Fişin takılı olup olmamasına göre adım yönümüz değişiyor.</a:t>
            </a:r>
          </a:p>
          <a:p>
            <a:r>
              <a:rPr lang="tr-TR" dirty="0"/>
              <a:t>Eğer fiş takılı değilse, fişi takıyoruz lamba çalışıyor ve problemimiz çözülüyor.</a:t>
            </a:r>
          </a:p>
          <a:p>
            <a:r>
              <a:rPr lang="tr-TR" dirty="0"/>
              <a:t>Eğer takılı ise bir sonraki adıma geçiyoruz.</a:t>
            </a:r>
          </a:p>
          <a:p>
            <a:r>
              <a:rPr lang="tr-TR" dirty="0"/>
              <a:t>Ampul patlak mı?</a:t>
            </a:r>
          </a:p>
          <a:p>
            <a:r>
              <a:rPr lang="tr-TR" dirty="0"/>
              <a:t>Eğer patlaksa değiştiriyoruz ve problemimiz çözülüyor.</a:t>
            </a:r>
          </a:p>
          <a:p>
            <a:r>
              <a:rPr lang="tr-TR" dirty="0"/>
              <a:t>Eğer patlak değilse yeni bir lamba al adımına geçiyoruz. Yeni bir lamba alıp problemimizi çözüyoruz</a:t>
            </a:r>
          </a:p>
          <a:p>
            <a:r>
              <a:rPr lang="tr-TR" dirty="0"/>
              <a:t>Gördüğünüz gibi algoritma bir problemin çözümünün basamaklara ayrılması ve basamak basamak ilerleyerek problemin çözülmesidir.</a:t>
            </a:r>
          </a:p>
          <a:p>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500042"/>
            <a:ext cx="8229600" cy="5521246"/>
          </a:xfrm>
        </p:spPr>
        <p:txBody>
          <a:bodyPr>
            <a:normAutofit fontScale="85000" lnSpcReduction="20000"/>
          </a:bodyPr>
          <a:lstStyle/>
          <a:p>
            <a:pPr>
              <a:buNone/>
            </a:pPr>
            <a:r>
              <a:rPr lang="tr-TR" b="1" i="1" u="sng" dirty="0">
                <a:solidFill>
                  <a:srgbClr val="00B050"/>
                </a:solidFill>
                <a:effectLst>
                  <a:outerShdw blurRad="38100" dist="38100" dir="2700000" algn="tl">
                    <a:srgbClr val="000000">
                      <a:alpha val="43137"/>
                    </a:srgbClr>
                  </a:outerShdw>
                </a:effectLst>
                <a:latin typeface="+mj-lt"/>
              </a:rPr>
              <a:t>Ç</a:t>
            </a:r>
            <a:r>
              <a:rPr lang="tr-TR" b="1" i="1" u="sng" dirty="0" smtClean="0">
                <a:solidFill>
                  <a:srgbClr val="00B050"/>
                </a:solidFill>
                <a:effectLst>
                  <a:outerShdw blurRad="38100" dist="38100" dir="2700000" algn="tl">
                    <a:srgbClr val="000000">
                      <a:alpha val="43137"/>
                    </a:srgbClr>
                  </a:outerShdw>
                </a:effectLst>
                <a:latin typeface="+mj-lt"/>
              </a:rPr>
              <a:t>ay </a:t>
            </a:r>
            <a:r>
              <a:rPr lang="tr-TR" b="1" i="1" u="sng" dirty="0">
                <a:solidFill>
                  <a:srgbClr val="00B050"/>
                </a:solidFill>
                <a:effectLst>
                  <a:outerShdw blurRad="38100" dist="38100" dir="2700000" algn="tl">
                    <a:srgbClr val="000000">
                      <a:alpha val="43137"/>
                    </a:srgbClr>
                  </a:outerShdw>
                </a:effectLst>
                <a:latin typeface="+mj-lt"/>
              </a:rPr>
              <a:t>demleme algoritmasını şu şekilde yazabiliriz.</a:t>
            </a:r>
          </a:p>
          <a:p>
            <a:pPr marL="514350" indent="-514350">
              <a:buFont typeface="+mj-lt"/>
              <a:buAutoNum type="arabicPeriod"/>
            </a:pPr>
            <a:r>
              <a:rPr lang="tr-TR" sz="3500" dirty="0" smtClean="0">
                <a:latin typeface="+mj-lt"/>
                <a:cs typeface="Angsana New" pitchFamily="18" charset="-34"/>
              </a:rPr>
              <a:t>BAŞLA</a:t>
            </a:r>
          </a:p>
          <a:p>
            <a:pPr marL="514350" indent="-514350">
              <a:buFont typeface="+mj-lt"/>
              <a:buAutoNum type="arabicPeriod"/>
            </a:pPr>
            <a:r>
              <a:rPr lang="tr-TR" sz="3500" dirty="0" err="1" smtClean="0">
                <a:latin typeface="+mj-lt"/>
                <a:cs typeface="Angsana New" pitchFamily="18" charset="-34"/>
              </a:rPr>
              <a:t>Mutfaga</a:t>
            </a:r>
            <a:r>
              <a:rPr lang="tr-TR" sz="3500" dirty="0" smtClean="0">
                <a:latin typeface="+mj-lt"/>
                <a:cs typeface="Angsana New" pitchFamily="18" charset="-34"/>
              </a:rPr>
              <a:t> </a:t>
            </a:r>
            <a:r>
              <a:rPr lang="tr-TR" sz="3500" dirty="0">
                <a:latin typeface="+mj-lt"/>
                <a:cs typeface="Angsana New" pitchFamily="18" charset="-34"/>
              </a:rPr>
              <a:t>git</a:t>
            </a:r>
          </a:p>
          <a:p>
            <a:pPr marL="514350" indent="-514350">
              <a:buFont typeface="+mj-lt"/>
              <a:buAutoNum type="arabicPeriod"/>
            </a:pPr>
            <a:r>
              <a:rPr lang="tr-TR" sz="3500" dirty="0" err="1" smtClean="0">
                <a:latin typeface="+mj-lt"/>
                <a:cs typeface="Angsana New" pitchFamily="18" charset="-34"/>
              </a:rPr>
              <a:t>Çaydanlıga</a:t>
            </a:r>
            <a:r>
              <a:rPr lang="tr-TR" sz="3500" dirty="0" smtClean="0">
                <a:latin typeface="+mj-lt"/>
                <a:cs typeface="Angsana New" pitchFamily="18" charset="-34"/>
              </a:rPr>
              <a:t> </a:t>
            </a:r>
            <a:r>
              <a:rPr lang="tr-TR" sz="3500" dirty="0">
                <a:latin typeface="+mj-lt"/>
                <a:cs typeface="Angsana New" pitchFamily="18" charset="-34"/>
              </a:rPr>
              <a:t>su koy</a:t>
            </a:r>
          </a:p>
          <a:p>
            <a:pPr marL="514350" indent="-514350">
              <a:buFont typeface="+mj-lt"/>
              <a:buAutoNum type="arabicPeriod"/>
            </a:pPr>
            <a:r>
              <a:rPr lang="tr-TR" sz="3500" dirty="0" err="1" smtClean="0">
                <a:latin typeface="+mj-lt"/>
                <a:cs typeface="Angsana New" pitchFamily="18" charset="-34"/>
              </a:rPr>
              <a:t>Çaydanlıgı</a:t>
            </a:r>
            <a:r>
              <a:rPr lang="tr-TR" sz="3500" dirty="0" smtClean="0">
                <a:latin typeface="+mj-lt"/>
                <a:cs typeface="Angsana New" pitchFamily="18" charset="-34"/>
              </a:rPr>
              <a:t> </a:t>
            </a:r>
            <a:r>
              <a:rPr lang="tr-TR" sz="3500" dirty="0" err="1">
                <a:latin typeface="+mj-lt"/>
                <a:cs typeface="Angsana New" pitchFamily="18" charset="-34"/>
              </a:rPr>
              <a:t>ocaga</a:t>
            </a:r>
            <a:r>
              <a:rPr lang="tr-TR" sz="3500" dirty="0">
                <a:latin typeface="+mj-lt"/>
                <a:cs typeface="Angsana New" pitchFamily="18" charset="-34"/>
              </a:rPr>
              <a:t> koy</a:t>
            </a:r>
          </a:p>
          <a:p>
            <a:pPr marL="514350" indent="-514350">
              <a:buFont typeface="+mj-lt"/>
              <a:buAutoNum type="arabicPeriod"/>
            </a:pPr>
            <a:r>
              <a:rPr lang="tr-TR" sz="3500" dirty="0" err="1" smtClean="0">
                <a:latin typeface="+mj-lt"/>
                <a:cs typeface="Angsana New" pitchFamily="18" charset="-34"/>
              </a:rPr>
              <a:t>Ocagı</a:t>
            </a:r>
            <a:r>
              <a:rPr lang="tr-TR" sz="3500" dirty="0" smtClean="0">
                <a:latin typeface="+mj-lt"/>
                <a:cs typeface="Angsana New" pitchFamily="18" charset="-34"/>
              </a:rPr>
              <a:t> </a:t>
            </a:r>
            <a:r>
              <a:rPr lang="tr-TR" sz="3500" dirty="0">
                <a:latin typeface="+mj-lt"/>
                <a:cs typeface="Angsana New" pitchFamily="18" charset="-34"/>
              </a:rPr>
              <a:t>yak</a:t>
            </a:r>
          </a:p>
          <a:p>
            <a:pPr marL="514350" indent="-514350">
              <a:buFont typeface="+mj-lt"/>
              <a:buAutoNum type="arabicPeriod"/>
            </a:pPr>
            <a:r>
              <a:rPr lang="tr-TR" sz="3500" dirty="0" smtClean="0">
                <a:latin typeface="+mj-lt"/>
                <a:cs typeface="Angsana New" pitchFamily="18" charset="-34"/>
              </a:rPr>
              <a:t>Su kaynadı mı?</a:t>
            </a:r>
            <a:endParaRPr lang="tr-TR" sz="3500" dirty="0">
              <a:latin typeface="+mj-lt"/>
              <a:cs typeface="Angsana New" pitchFamily="18" charset="-34"/>
            </a:endParaRPr>
          </a:p>
          <a:p>
            <a:pPr marL="514350" indent="-514350">
              <a:buFont typeface="+mj-lt"/>
              <a:buAutoNum type="arabicPeriod"/>
            </a:pPr>
            <a:r>
              <a:rPr lang="tr-TR" sz="3500" dirty="0" smtClean="0">
                <a:latin typeface="+mj-lt"/>
                <a:cs typeface="Angsana New" pitchFamily="18" charset="-34"/>
              </a:rPr>
              <a:t>Evet </a:t>
            </a:r>
            <a:r>
              <a:rPr lang="tr-TR" sz="3500" dirty="0">
                <a:latin typeface="+mj-lt"/>
                <a:cs typeface="Angsana New" pitchFamily="18" charset="-34"/>
              </a:rPr>
              <a:t>ise </a:t>
            </a:r>
            <a:r>
              <a:rPr lang="tr-TR" sz="3500" dirty="0" err="1">
                <a:latin typeface="+mj-lt"/>
                <a:cs typeface="Angsana New" pitchFamily="18" charset="-34"/>
              </a:rPr>
              <a:t>demlige</a:t>
            </a:r>
            <a:r>
              <a:rPr lang="tr-TR" sz="3500" dirty="0">
                <a:latin typeface="+mj-lt"/>
                <a:cs typeface="Angsana New" pitchFamily="18" charset="-34"/>
              </a:rPr>
              <a:t> cay koy demle  hayır ise adım 5 e git</a:t>
            </a:r>
          </a:p>
          <a:p>
            <a:pPr marL="514350" indent="-514350">
              <a:buFont typeface="+mj-lt"/>
              <a:buAutoNum type="arabicPeriod"/>
            </a:pPr>
            <a:r>
              <a:rPr lang="tr-TR" sz="3500" dirty="0">
                <a:latin typeface="+mj-lt"/>
                <a:cs typeface="Angsana New" pitchFamily="18" charset="-34"/>
              </a:rPr>
              <a:t>10 </a:t>
            </a:r>
            <a:r>
              <a:rPr lang="tr-TR" sz="3500" dirty="0" err="1" smtClean="0">
                <a:latin typeface="+mj-lt"/>
                <a:cs typeface="Angsana New" pitchFamily="18" charset="-34"/>
              </a:rPr>
              <a:t>dk</a:t>
            </a:r>
            <a:r>
              <a:rPr lang="tr-TR" sz="3500" dirty="0" smtClean="0">
                <a:latin typeface="+mj-lt"/>
                <a:cs typeface="Angsana New" pitchFamily="18" charset="-34"/>
              </a:rPr>
              <a:t> bekle</a:t>
            </a:r>
            <a:endParaRPr lang="tr-TR" sz="3500" dirty="0">
              <a:latin typeface="+mj-lt"/>
              <a:cs typeface="Angsana New" pitchFamily="18" charset="-34"/>
            </a:endParaRPr>
          </a:p>
          <a:p>
            <a:pPr marL="514350" indent="-514350">
              <a:buFont typeface="+mj-lt"/>
              <a:buAutoNum type="arabicPeriod"/>
            </a:pPr>
            <a:r>
              <a:rPr lang="tr-TR" sz="3500" dirty="0" smtClean="0">
                <a:latin typeface="+mj-lt"/>
                <a:cs typeface="Angsana New" pitchFamily="18" charset="-34"/>
              </a:rPr>
              <a:t>Çayı </a:t>
            </a:r>
            <a:r>
              <a:rPr lang="tr-TR" sz="3500" dirty="0">
                <a:latin typeface="+mj-lt"/>
                <a:cs typeface="Angsana New" pitchFamily="18" charset="-34"/>
              </a:rPr>
              <a:t> </a:t>
            </a:r>
            <a:r>
              <a:rPr lang="tr-TR" sz="3500" dirty="0" smtClean="0">
                <a:latin typeface="+mj-lt"/>
                <a:cs typeface="Angsana New" pitchFamily="18" charset="-34"/>
              </a:rPr>
              <a:t>doldur</a:t>
            </a:r>
          </a:p>
          <a:p>
            <a:pPr marL="514350" indent="-514350">
              <a:buFont typeface="+mj-lt"/>
              <a:buAutoNum type="arabicPeriod"/>
            </a:pPr>
            <a:r>
              <a:rPr lang="tr-TR" sz="3500" dirty="0" smtClean="0">
                <a:latin typeface="+mj-lt"/>
                <a:cs typeface="Angsana New" pitchFamily="18" charset="-34"/>
              </a:rPr>
              <a:t>BİTİR</a:t>
            </a:r>
            <a:endParaRPr lang="tr-TR" sz="3500" dirty="0">
              <a:latin typeface="+mj-lt"/>
              <a:cs typeface="Angsana New" pitchFamily="18" charset="-34"/>
            </a:endParaRPr>
          </a:p>
          <a:p>
            <a:endParaRPr lang="tr-TR" dirty="0">
              <a:latin typeface="+mj-lt"/>
            </a:endParaRPr>
          </a:p>
        </p:txBody>
      </p:sp>
      <p:pic>
        <p:nvPicPr>
          <p:cNvPr id="4099" name="Picture 3"/>
          <p:cNvPicPr>
            <a:picLocks noChangeAspect="1" noChangeArrowheads="1"/>
          </p:cNvPicPr>
          <p:nvPr/>
        </p:nvPicPr>
        <p:blipFill>
          <a:blip r:embed="rId2" cstate="print"/>
          <a:srcRect/>
          <a:stretch>
            <a:fillRect/>
          </a:stretch>
        </p:blipFill>
        <p:spPr bwMode="auto">
          <a:xfrm>
            <a:off x="5643570" y="4357694"/>
            <a:ext cx="3122045" cy="2286016"/>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14678" y="642918"/>
            <a:ext cx="5372080" cy="5643602"/>
          </a:xfrm>
        </p:spPr>
        <p:txBody>
          <a:bodyPr>
            <a:normAutofit/>
          </a:bodyPr>
          <a:lstStyle/>
          <a:p>
            <a:pPr>
              <a:buNone/>
            </a:pPr>
            <a:r>
              <a:rPr lang="tr-TR" sz="2800" dirty="0" smtClean="0"/>
              <a:t>    </a:t>
            </a:r>
            <a:r>
              <a:rPr lang="tr-TR" sz="2800" dirty="0" smtClean="0">
                <a:latin typeface="Arabic Typesetting" pitchFamily="66" charset="-78"/>
                <a:cs typeface="Arabic Typesetting" pitchFamily="66" charset="-78"/>
              </a:rPr>
              <a:t>Bilgisayar </a:t>
            </a:r>
            <a:r>
              <a:rPr lang="tr-TR" sz="2800" dirty="0">
                <a:latin typeface="Arabic Typesetting" pitchFamily="66" charset="-78"/>
                <a:cs typeface="Arabic Typesetting" pitchFamily="66" charset="-78"/>
              </a:rPr>
              <a:t>programları da bir soruna çözüm bulmak veya ihtiyacımız olan işlemleri gerçekleştirmek için yazılır. Bilgisayarda da programlar adım adım yazılır. Programlar yazılırken, algoritmalar kullanılır. Önce çözülecek problemin veya yapılacak işin algoritması yazılır. Daha sonra bu algoritma ışığında program yazılır.</a:t>
            </a:r>
          </a:p>
        </p:txBody>
      </p:sp>
      <p:pic>
        <p:nvPicPr>
          <p:cNvPr id="5122" name="Picture 2"/>
          <p:cNvPicPr>
            <a:picLocks noChangeAspect="1" noChangeArrowheads="1"/>
          </p:cNvPicPr>
          <p:nvPr/>
        </p:nvPicPr>
        <p:blipFill>
          <a:blip r:embed="rId2" cstate="print"/>
          <a:srcRect/>
          <a:stretch>
            <a:fillRect/>
          </a:stretch>
        </p:blipFill>
        <p:spPr bwMode="auto">
          <a:xfrm>
            <a:off x="714348" y="714356"/>
            <a:ext cx="2352675" cy="221932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ÖRNEK</a:t>
            </a:r>
            <a:endParaRPr lang="tr-TR" dirty="0"/>
          </a:p>
        </p:txBody>
      </p:sp>
      <p:sp>
        <p:nvSpPr>
          <p:cNvPr id="3" name="İçerik Yer Tutucusu 2"/>
          <p:cNvSpPr>
            <a:spLocks noGrp="1"/>
          </p:cNvSpPr>
          <p:nvPr>
            <p:ph idx="1"/>
          </p:nvPr>
        </p:nvSpPr>
        <p:spPr/>
        <p:txBody>
          <a:bodyPr/>
          <a:lstStyle/>
          <a:p>
            <a:r>
              <a:rPr lang="tr-TR" b="1" i="1" dirty="0"/>
              <a:t>Verilen tamsayının sıfır, pozitif ya da negatif olup olmadığını bulan algoritma ve akış diyagramını tasarlayınız.</a:t>
            </a:r>
            <a:endParaRPr lang="tr-TR" dirty="0"/>
          </a:p>
        </p:txBody>
      </p:sp>
    </p:spTree>
    <p:extLst>
      <p:ext uri="{BB962C8B-B14F-4D97-AF65-F5344CB8AC3E}">
        <p14:creationId xmlns:p14="http://schemas.microsoft.com/office/powerpoint/2010/main" val="2698010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buNone/>
            </a:pPr>
            <a:r>
              <a:rPr lang="tr-TR" i="1" dirty="0" smtClean="0"/>
              <a:t>    </a:t>
            </a:r>
            <a:r>
              <a:rPr lang="tr-TR" b="1" i="1" dirty="0" smtClean="0"/>
              <a:t>1.Adım: </a:t>
            </a:r>
            <a:r>
              <a:rPr lang="tr-TR" i="1" dirty="0" smtClean="0"/>
              <a:t>BAŞLA</a:t>
            </a:r>
            <a:r>
              <a:rPr lang="tr-TR" dirty="0"/>
              <a:t/>
            </a:r>
            <a:br>
              <a:rPr lang="tr-TR" dirty="0"/>
            </a:br>
            <a:r>
              <a:rPr lang="tr-TR" b="1" i="1" dirty="0" smtClean="0"/>
              <a:t>2.Adım:</a:t>
            </a:r>
            <a:r>
              <a:rPr lang="tr-TR" i="1" dirty="0" smtClean="0"/>
              <a:t>OKU </a:t>
            </a:r>
            <a:r>
              <a:rPr lang="tr-TR" i="1" dirty="0" err="1"/>
              <a:t>sayi</a:t>
            </a:r>
            <a:r>
              <a:rPr lang="tr-TR" dirty="0"/>
              <a:t/>
            </a:r>
            <a:br>
              <a:rPr lang="tr-TR" dirty="0"/>
            </a:br>
            <a:r>
              <a:rPr lang="tr-TR" b="1" i="1" dirty="0" smtClean="0"/>
              <a:t>3.Adım:</a:t>
            </a:r>
            <a:r>
              <a:rPr lang="tr-TR" i="1" dirty="0" smtClean="0"/>
              <a:t>EĞER </a:t>
            </a:r>
            <a:r>
              <a:rPr lang="tr-TR" i="1" dirty="0"/>
              <a:t>Sayı&gt;0 İSE YAZ “Bu sayı Pozitiftir”</a:t>
            </a:r>
            <a:r>
              <a:rPr lang="tr-TR" dirty="0"/>
              <a:t/>
            </a:r>
            <a:br>
              <a:rPr lang="tr-TR" dirty="0"/>
            </a:br>
            <a:r>
              <a:rPr lang="tr-TR" b="1" i="1" dirty="0" smtClean="0"/>
              <a:t>4.Adım:</a:t>
            </a:r>
            <a:r>
              <a:rPr lang="tr-TR" i="1" dirty="0" smtClean="0"/>
              <a:t>EĞER </a:t>
            </a:r>
            <a:r>
              <a:rPr lang="tr-TR" i="1" dirty="0"/>
              <a:t>Sayı&lt;0 İSE YAZ “Bu sayı Negatiftir”</a:t>
            </a:r>
            <a:r>
              <a:rPr lang="tr-TR" dirty="0"/>
              <a:t/>
            </a:r>
            <a:br>
              <a:rPr lang="tr-TR" dirty="0"/>
            </a:br>
            <a:r>
              <a:rPr lang="tr-TR" b="1" i="1" dirty="0" smtClean="0"/>
              <a:t>5.Adım:</a:t>
            </a:r>
            <a:r>
              <a:rPr lang="tr-TR" i="1" dirty="0" smtClean="0"/>
              <a:t>EĞER </a:t>
            </a:r>
            <a:r>
              <a:rPr lang="tr-TR" i="1" dirty="0"/>
              <a:t>Sayı=0 İSE YAZ “Bu sayı Sıfırdır”</a:t>
            </a:r>
            <a:r>
              <a:rPr lang="tr-TR" dirty="0"/>
              <a:t/>
            </a:r>
            <a:br>
              <a:rPr lang="tr-TR" dirty="0"/>
            </a:br>
            <a:r>
              <a:rPr lang="tr-TR" b="1" i="1" dirty="0" smtClean="0"/>
              <a:t>6.Adım:</a:t>
            </a:r>
            <a:r>
              <a:rPr lang="tr-TR" i="1" dirty="0" smtClean="0"/>
              <a:t>BİTİR</a:t>
            </a:r>
            <a:endParaRPr lang="tr-TR" dirty="0"/>
          </a:p>
        </p:txBody>
      </p:sp>
    </p:spTree>
    <p:extLst>
      <p:ext uri="{BB962C8B-B14F-4D97-AF65-F5344CB8AC3E}">
        <p14:creationId xmlns:p14="http://schemas.microsoft.com/office/powerpoint/2010/main" val="2039247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rPr>
              <a:t>Algoritma Nedir?</a:t>
            </a:r>
            <a:r>
              <a:rPr lang="tr-TR" dirty="0" smtClean="0"/>
              <a:t/>
            </a:r>
            <a:br>
              <a:rPr lang="tr-TR" dirty="0" smtClean="0"/>
            </a:br>
            <a:endParaRPr lang="tr-TR" dirty="0"/>
          </a:p>
        </p:txBody>
      </p:sp>
      <p:sp>
        <p:nvSpPr>
          <p:cNvPr id="3" name="2 İçerik Yer Tutucusu"/>
          <p:cNvSpPr>
            <a:spLocks noGrp="1"/>
          </p:cNvSpPr>
          <p:nvPr>
            <p:ph idx="1"/>
          </p:nvPr>
        </p:nvSpPr>
        <p:spPr/>
        <p:txBody>
          <a:bodyPr/>
          <a:lstStyle/>
          <a:p>
            <a:pPr>
              <a:buNone/>
            </a:pPr>
            <a:r>
              <a:rPr lang="tr-TR" dirty="0" smtClean="0"/>
              <a:t>    Bilgisayarı </a:t>
            </a:r>
            <a:r>
              <a:rPr lang="tr-TR" dirty="0"/>
              <a:t>programlarken, algoritmaları kullanırız. Algoritma bir problemin adım adım çözülme sürecidir</a:t>
            </a:r>
            <a:r>
              <a:rPr lang="tr-TR" dirty="0" smtClean="0"/>
              <a:t>.</a:t>
            </a:r>
          </a:p>
          <a:p>
            <a:pPr>
              <a:buNone/>
            </a:pPr>
            <a:r>
              <a:rPr lang="tr-TR" b="1" dirty="0" smtClean="0"/>
              <a:t>    Algoritma</a:t>
            </a:r>
            <a:r>
              <a:rPr lang="tr-TR" b="1" dirty="0"/>
              <a:t> </a:t>
            </a:r>
            <a:r>
              <a:rPr lang="tr-TR" dirty="0"/>
              <a:t>bir problemin çözümünde izlenecek yol anlamına gelir. </a:t>
            </a:r>
          </a:p>
          <a:p>
            <a:pPr>
              <a:buNone/>
            </a:pP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2.wp.com/www.ahmetcansever.com/wp-content/uploads/2015/11/akis4.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5793" b="4761"/>
          <a:stretch/>
        </p:blipFill>
        <p:spPr bwMode="auto">
          <a:xfrm>
            <a:off x="1619672" y="116632"/>
            <a:ext cx="6120680" cy="6634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256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descr="5-2_Sayfa_045"/>
          <p:cNvPicPr preferRelativeResize="0"/>
          <p:nvPr/>
        </p:nvPicPr>
        <p:blipFill rotWithShape="1">
          <a:blip r:embed="rId3">
            <a:alphaModFix/>
          </a:blip>
          <a:srcRect t="3204" r="12201" b="2798"/>
          <a:stretch/>
        </p:blipFill>
        <p:spPr>
          <a:xfrm>
            <a:off x="20846" y="0"/>
            <a:ext cx="9087658" cy="6843996"/>
          </a:xfrm>
          <a:prstGeom prst="rect">
            <a:avLst/>
          </a:prstGeom>
          <a:noFill/>
          <a:ln>
            <a:noFill/>
          </a:ln>
        </p:spPr>
      </p:pic>
    </p:spTree>
    <p:extLst>
      <p:ext uri="{BB962C8B-B14F-4D97-AF65-F5344CB8AC3E}">
        <p14:creationId xmlns:p14="http://schemas.microsoft.com/office/powerpoint/2010/main" val="1661754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descr="5-2_Sayfa_046"/>
          <p:cNvPicPr preferRelativeResize="0"/>
          <p:nvPr/>
        </p:nvPicPr>
        <p:blipFill rotWithShape="1">
          <a:blip r:embed="rId3">
            <a:alphaModFix/>
          </a:blip>
          <a:srcRect r="43700"/>
          <a:stretch/>
        </p:blipFill>
        <p:spPr>
          <a:xfrm>
            <a:off x="107504" y="332656"/>
            <a:ext cx="8892480" cy="6408712"/>
          </a:xfrm>
          <a:prstGeom prst="rect">
            <a:avLst/>
          </a:prstGeom>
          <a:noFill/>
          <a:ln>
            <a:noFill/>
          </a:ln>
        </p:spPr>
      </p:pic>
    </p:spTree>
    <p:extLst>
      <p:ext uri="{BB962C8B-B14F-4D97-AF65-F5344CB8AC3E}">
        <p14:creationId xmlns:p14="http://schemas.microsoft.com/office/powerpoint/2010/main" val="1833876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59;p14" descr="5-2_Sayfa_046"/>
          <p:cNvPicPr preferRelativeResize="0"/>
          <p:nvPr/>
        </p:nvPicPr>
        <p:blipFill rotWithShape="1">
          <a:blip r:embed="rId2">
            <a:alphaModFix/>
          </a:blip>
          <a:srcRect l="56300" t="2479" b="1973"/>
          <a:stretch/>
        </p:blipFill>
        <p:spPr>
          <a:xfrm>
            <a:off x="179512" y="0"/>
            <a:ext cx="8640960" cy="6857999"/>
          </a:xfrm>
          <a:prstGeom prst="rect">
            <a:avLst/>
          </a:prstGeom>
          <a:noFill/>
          <a:ln>
            <a:noFill/>
          </a:ln>
        </p:spPr>
      </p:pic>
    </p:spTree>
    <p:extLst>
      <p:ext uri="{BB962C8B-B14F-4D97-AF65-F5344CB8AC3E}">
        <p14:creationId xmlns:p14="http://schemas.microsoft.com/office/powerpoint/2010/main" val="3969248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785794"/>
            <a:ext cx="8229600" cy="4525963"/>
          </a:xfrm>
        </p:spPr>
        <p:txBody>
          <a:bodyPr>
            <a:normAutofit/>
          </a:bodyPr>
          <a:lstStyle/>
          <a:p>
            <a:pPr>
              <a:buNone/>
            </a:pPr>
            <a:endParaRPr lang="tr-TR" dirty="0"/>
          </a:p>
          <a:p>
            <a:pPr>
              <a:buNone/>
            </a:pPr>
            <a:r>
              <a:rPr lang="tr-TR" b="1" i="1" dirty="0" smtClean="0">
                <a:solidFill>
                  <a:srgbClr val="FF0000"/>
                </a:solidFill>
              </a:rPr>
              <a:t>    Bir </a:t>
            </a:r>
            <a:r>
              <a:rPr lang="tr-TR" b="1" i="1" dirty="0">
                <a:solidFill>
                  <a:srgbClr val="FF0000"/>
                </a:solidFill>
              </a:rPr>
              <a:t>algoritmanın özellikleri şu şekildedir</a:t>
            </a:r>
            <a:r>
              <a:rPr lang="tr-TR" b="1" i="1" dirty="0" smtClean="0">
                <a:solidFill>
                  <a:srgbClr val="FF0000"/>
                </a:solidFill>
              </a:rPr>
              <a:t>:</a:t>
            </a:r>
          </a:p>
          <a:p>
            <a:pPr>
              <a:buNone/>
            </a:pPr>
            <a:r>
              <a:rPr lang="tr-TR" dirty="0"/>
              <a:t/>
            </a:r>
            <a:br>
              <a:rPr lang="tr-TR" dirty="0"/>
            </a:br>
            <a:r>
              <a:rPr lang="tr-TR" dirty="0"/>
              <a:t>1) Başlangıcı olmalı</a:t>
            </a:r>
            <a:br>
              <a:rPr lang="tr-TR" dirty="0"/>
            </a:br>
            <a:r>
              <a:rPr lang="tr-TR" dirty="0"/>
              <a:t>2) Basit olmalı</a:t>
            </a:r>
            <a:br>
              <a:rPr lang="tr-TR" dirty="0"/>
            </a:br>
            <a:r>
              <a:rPr lang="tr-TR" dirty="0"/>
              <a:t>3) Problemin çözümünü, mümkün olan en az adım ile en kısa sürede gerçekleştirmeli</a:t>
            </a:r>
            <a:br>
              <a:rPr lang="tr-TR" dirty="0"/>
            </a:br>
            <a:r>
              <a:rPr lang="tr-TR" dirty="0"/>
              <a:t>4) Sonu olmalı</a:t>
            </a:r>
          </a:p>
          <a:p>
            <a:pPr>
              <a:buNone/>
            </a:pP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5" descr="5-2_Sayfa_036"/>
          <p:cNvPicPr preferRelativeResize="0"/>
          <p:nvPr/>
        </p:nvPicPr>
        <p:blipFill rotWithShape="1">
          <a:blip r:embed="rId3">
            <a:alphaModFix/>
          </a:blip>
          <a:srcRect/>
          <a:stretch/>
        </p:blipFill>
        <p:spPr>
          <a:xfrm>
            <a:off x="0" y="857251"/>
            <a:ext cx="9144002" cy="5143501"/>
          </a:xfrm>
          <a:prstGeom prst="rect">
            <a:avLst/>
          </a:prstGeom>
          <a:noFill/>
          <a:ln>
            <a:noFill/>
          </a:ln>
        </p:spPr>
      </p:pic>
      <p:sp>
        <p:nvSpPr>
          <p:cNvPr id="65" name="Google Shape;65;p15"/>
          <p:cNvSpPr txBox="1"/>
          <p:nvPr/>
        </p:nvSpPr>
        <p:spPr>
          <a:xfrm>
            <a:off x="201450" y="4872675"/>
            <a:ext cx="6647700" cy="980400"/>
          </a:xfrm>
          <a:prstGeom prst="rect">
            <a:avLst/>
          </a:prstGeom>
          <a:solidFill>
            <a:srgbClr val="F6B26B"/>
          </a:solidFill>
          <a:ln>
            <a:noFill/>
          </a:ln>
        </p:spPr>
        <p:txBody>
          <a:bodyPr spcFirstLastPara="1" wrap="square" lIns="91425" tIns="91425" rIns="91425" bIns="91425" anchor="t" anchorCtr="0">
            <a:noAutofit/>
          </a:bodyPr>
          <a:lstStyle/>
          <a:p>
            <a:pPr>
              <a:buClr>
                <a:schemeClr val="dk1"/>
              </a:buClr>
              <a:buSzPts val="1100"/>
            </a:pPr>
            <a:r>
              <a:rPr lang="tr" b="1">
                <a:latin typeface="Comic Sans MS"/>
                <a:ea typeface="Comic Sans MS"/>
                <a:cs typeface="Comic Sans MS"/>
                <a:sym typeface="Comic Sans MS"/>
              </a:rPr>
              <a:t>Bilgisayarların da bir dili olduğunu sizlerle daha önce öğrenmiştik. Bu günkü dersimizde bilgisayarlara komutlar girerken kullandığımız akış şeması üzerinde duracağız.</a:t>
            </a:r>
            <a:endParaRPr b="1">
              <a:latin typeface="Comic Sans MS"/>
              <a:ea typeface="Comic Sans MS"/>
              <a:cs typeface="Comic Sans MS"/>
              <a:sym typeface="Comic Sans MS"/>
            </a:endParaRPr>
          </a:p>
          <a:p>
            <a:endParaRPr b="1">
              <a:latin typeface="Comic Sans MS"/>
              <a:ea typeface="Comic Sans MS"/>
              <a:cs typeface="Comic Sans MS"/>
              <a:sym typeface="Comic Sans MS"/>
            </a:endParaRPr>
          </a:p>
        </p:txBody>
      </p:sp>
    </p:spTree>
    <p:extLst>
      <p:ext uri="{BB962C8B-B14F-4D97-AF65-F5344CB8AC3E}">
        <p14:creationId xmlns:p14="http://schemas.microsoft.com/office/powerpoint/2010/main" val="1211560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857232"/>
            <a:ext cx="8229600" cy="4525963"/>
          </a:xfrm>
        </p:spPr>
        <p:txBody>
          <a:bodyPr>
            <a:normAutofit lnSpcReduction="10000"/>
          </a:bodyPr>
          <a:lstStyle/>
          <a:p>
            <a:pPr>
              <a:buNone/>
            </a:pPr>
            <a:r>
              <a:rPr lang="tr-TR" b="1" dirty="0" smtClean="0">
                <a:solidFill>
                  <a:srgbClr val="FF0000"/>
                </a:solidFill>
              </a:rPr>
              <a:t>AKIŞ DİYAGRAMI(AKIŞ ŞEMASI)</a:t>
            </a:r>
          </a:p>
          <a:p>
            <a:pPr algn="just">
              <a:buNone/>
            </a:pPr>
            <a:r>
              <a:rPr lang="tr-TR" dirty="0" smtClean="0"/>
              <a:t/>
            </a:r>
            <a:br>
              <a:rPr lang="tr-TR" dirty="0" smtClean="0"/>
            </a:br>
            <a:r>
              <a:rPr lang="tr-TR" dirty="0"/>
              <a:t>Akış diyagramı </a:t>
            </a:r>
            <a:r>
              <a:rPr lang="tr-TR" dirty="0" smtClean="0"/>
              <a:t>, </a:t>
            </a:r>
            <a:r>
              <a:rPr lang="tr-TR" dirty="0"/>
              <a:t>bir algoritmanın adımlarının mantıksal sırasını, adımların birbiri ile bağlantısını, bir işlemden diğerine nasıl gidileceğini belirten kontrol mekanizmalarını, özel bazı şekil ve sembollerle anlatan bir ifade biçimidir. </a:t>
            </a:r>
            <a:endParaRPr lang="tr-TR" dirty="0" smtClean="0"/>
          </a:p>
          <a:p>
            <a:pPr>
              <a:buNone/>
            </a:pPr>
            <a:r>
              <a:rPr lang="tr-TR" dirty="0"/>
              <a:t> </a:t>
            </a:r>
            <a:r>
              <a:rPr lang="tr-TR" dirty="0" smtClean="0"/>
              <a:t>  </a:t>
            </a:r>
            <a:endParaRPr lang="tr-TR" dirty="0"/>
          </a:p>
        </p:txBody>
      </p:sp>
    </p:spTree>
    <p:extLst>
      <p:ext uri="{BB962C8B-B14F-4D97-AF65-F5344CB8AC3E}">
        <p14:creationId xmlns:p14="http://schemas.microsoft.com/office/powerpoint/2010/main" val="3308361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6" descr="5-2_Sayfa_037"/>
          <p:cNvPicPr preferRelativeResize="0"/>
          <p:nvPr/>
        </p:nvPicPr>
        <p:blipFill rotWithShape="1">
          <a:blip r:embed="rId3">
            <a:alphaModFix/>
          </a:blip>
          <a:srcRect/>
          <a:stretch/>
        </p:blipFill>
        <p:spPr>
          <a:xfrm>
            <a:off x="0" y="857251"/>
            <a:ext cx="9144002" cy="5143501"/>
          </a:xfrm>
          <a:prstGeom prst="rect">
            <a:avLst/>
          </a:prstGeom>
          <a:noFill/>
          <a:ln>
            <a:noFill/>
          </a:ln>
        </p:spPr>
      </p:pic>
    </p:spTree>
    <p:extLst>
      <p:ext uri="{BB962C8B-B14F-4D97-AF65-F5344CB8AC3E}">
        <p14:creationId xmlns:p14="http://schemas.microsoft.com/office/powerpoint/2010/main" val="2447199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7" descr="5-2_Sayfa_038"/>
          <p:cNvPicPr preferRelativeResize="0"/>
          <p:nvPr/>
        </p:nvPicPr>
        <p:blipFill rotWithShape="1">
          <a:blip r:embed="rId3">
            <a:alphaModFix/>
          </a:blip>
          <a:srcRect/>
          <a:stretch/>
        </p:blipFill>
        <p:spPr>
          <a:xfrm>
            <a:off x="0" y="857251"/>
            <a:ext cx="9144002" cy="5143501"/>
          </a:xfrm>
          <a:prstGeom prst="rect">
            <a:avLst/>
          </a:prstGeom>
          <a:noFill/>
          <a:ln>
            <a:noFill/>
          </a:ln>
        </p:spPr>
      </p:pic>
    </p:spTree>
    <p:extLst>
      <p:ext uri="{BB962C8B-B14F-4D97-AF65-F5344CB8AC3E}">
        <p14:creationId xmlns:p14="http://schemas.microsoft.com/office/powerpoint/2010/main" val="3947445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8" descr="5-2_Sayfa_039"/>
          <p:cNvPicPr preferRelativeResize="0"/>
          <p:nvPr/>
        </p:nvPicPr>
        <p:blipFill rotWithShape="1">
          <a:blip r:embed="rId3">
            <a:alphaModFix/>
          </a:blip>
          <a:srcRect/>
          <a:stretch/>
        </p:blipFill>
        <p:spPr>
          <a:xfrm>
            <a:off x="-20621" y="857251"/>
            <a:ext cx="9144002" cy="5143501"/>
          </a:xfrm>
          <a:prstGeom prst="rect">
            <a:avLst/>
          </a:prstGeom>
          <a:noFill/>
          <a:ln>
            <a:noFill/>
          </a:ln>
        </p:spPr>
      </p:pic>
    </p:spTree>
    <p:extLst>
      <p:ext uri="{BB962C8B-B14F-4D97-AF65-F5344CB8AC3E}">
        <p14:creationId xmlns:p14="http://schemas.microsoft.com/office/powerpoint/2010/main" val="681316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9" descr="5-2_Sayfa_040"/>
          <p:cNvPicPr preferRelativeResize="0"/>
          <p:nvPr/>
        </p:nvPicPr>
        <p:blipFill rotWithShape="1">
          <a:blip r:embed="rId3">
            <a:alphaModFix/>
          </a:blip>
          <a:srcRect/>
          <a:stretch/>
        </p:blipFill>
        <p:spPr>
          <a:xfrm>
            <a:off x="-20621" y="857251"/>
            <a:ext cx="9144002" cy="5143501"/>
          </a:xfrm>
          <a:prstGeom prst="rect">
            <a:avLst/>
          </a:prstGeom>
          <a:noFill/>
          <a:ln>
            <a:noFill/>
          </a:ln>
        </p:spPr>
      </p:pic>
    </p:spTree>
    <p:extLst>
      <p:ext uri="{BB962C8B-B14F-4D97-AF65-F5344CB8AC3E}">
        <p14:creationId xmlns:p14="http://schemas.microsoft.com/office/powerpoint/2010/main" val="364559837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262</Words>
  <Application>Microsoft Office PowerPoint</Application>
  <PresentationFormat>Ekran Gösterisi (4:3)</PresentationFormat>
  <Paragraphs>38</Paragraphs>
  <Slides>23</Slides>
  <Notes>11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23</vt:i4>
      </vt:variant>
    </vt:vector>
  </HeadingPairs>
  <TitlesOfParts>
    <vt:vector size="29" baseType="lpstr">
      <vt:lpstr>Angsana New</vt:lpstr>
      <vt:lpstr>Arabic Typesetting</vt:lpstr>
      <vt:lpstr>Arial</vt:lpstr>
      <vt:lpstr>Calibri</vt:lpstr>
      <vt:lpstr>Comic Sans MS</vt:lpstr>
      <vt:lpstr>Ofis Teması</vt:lpstr>
      <vt:lpstr>ALGORİTMA</vt:lpstr>
      <vt:lpstr>Algoritma Nedir?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ÖRNEK</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ALGORİTMA</dc:title>
  <dc:creator>şule</dc:creator>
  <cp:lastModifiedBy>Fatma</cp:lastModifiedBy>
  <cp:revision>9</cp:revision>
  <dcterms:created xsi:type="dcterms:W3CDTF">2016-03-21T17:12:33Z</dcterms:created>
  <dcterms:modified xsi:type="dcterms:W3CDTF">2019-04-08T09:06:19Z</dcterms:modified>
</cp:coreProperties>
</file>